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Hammersmith One" charset="1" panose="02010703030501060504"/>
      <p:regular r:id="rId18"/>
    </p:embeddedFont>
    <p:embeddedFont>
      <p:font typeface="Clear Sans" charset="1" panose="020B0503030202020304"/>
      <p:regular r:id="rId19"/>
    </p:embeddedFont>
    <p:embeddedFont>
      <p:font typeface="Clear Sans Medium" charset="1" panose="020B0603030202020304"/>
      <p:regular r:id="rId20"/>
    </p:embeddedFont>
    <p:embeddedFont>
      <p:font typeface="Canva Sans Bold" charset="1" panose="020B0803030501040103"/>
      <p:regular r:id="rId21"/>
    </p:embeddedFont>
    <p:embeddedFont>
      <p:font typeface="Clear Sans Bold" charset="1" panose="020B0803030202020304"/>
      <p:regular r:id="rId22"/>
    </p:embeddedFont>
    <p:embeddedFont>
      <p:font typeface="Canva Sans" charset="1" panose="020B0503030501040103"/>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6096000" cy="10287000"/>
          </a:xfrm>
          <a:prstGeom prst="rect">
            <a:avLst/>
          </a:prstGeom>
          <a:solidFill>
            <a:srgbClr val="FFB923"/>
          </a:solidFill>
        </p:spPr>
      </p:sp>
      <p:sp>
        <p:nvSpPr>
          <p:cNvPr name="AutoShape 3" id="3"/>
          <p:cNvSpPr/>
          <p:nvPr/>
        </p:nvSpPr>
        <p:spPr>
          <a:xfrm rot="0">
            <a:off x="922983" y="2551104"/>
            <a:ext cx="4144317" cy="0"/>
          </a:xfrm>
          <a:prstGeom prst="line">
            <a:avLst/>
          </a:prstGeom>
          <a:ln cap="rnd" w="19050">
            <a:solidFill>
              <a:srgbClr val="000000"/>
            </a:solidFill>
            <a:prstDash val="solid"/>
            <a:headEnd type="none" len="sm" w="sm"/>
            <a:tailEnd type="none" len="sm" w="sm"/>
          </a:ln>
        </p:spPr>
      </p:sp>
      <p:sp>
        <p:nvSpPr>
          <p:cNvPr name="Freeform 4" id="4"/>
          <p:cNvSpPr/>
          <p:nvPr/>
        </p:nvSpPr>
        <p:spPr>
          <a:xfrm flipH="false" flipV="false" rot="0">
            <a:off x="0" y="4682953"/>
            <a:ext cx="18288000" cy="5604047"/>
          </a:xfrm>
          <a:custGeom>
            <a:avLst/>
            <a:gdLst/>
            <a:ahLst/>
            <a:cxnLst/>
            <a:rect r="r" b="b" t="t" l="l"/>
            <a:pathLst>
              <a:path h="5604047" w="18288000">
                <a:moveTo>
                  <a:pt x="0" y="0"/>
                </a:moveTo>
                <a:lnTo>
                  <a:pt x="18288000" y="0"/>
                </a:lnTo>
                <a:lnTo>
                  <a:pt x="18288000" y="5604047"/>
                </a:lnTo>
                <a:lnTo>
                  <a:pt x="0" y="5604047"/>
                </a:lnTo>
                <a:lnTo>
                  <a:pt x="0" y="0"/>
                </a:lnTo>
                <a:close/>
              </a:path>
            </a:pathLst>
          </a:custGeom>
          <a:blipFill>
            <a:blip r:embed="rId2"/>
            <a:stretch>
              <a:fillRect l="0" t="-30330" r="-2911" b="-58577"/>
            </a:stretch>
          </a:blipFill>
        </p:spPr>
      </p:sp>
      <p:sp>
        <p:nvSpPr>
          <p:cNvPr name="Freeform 5" id="5"/>
          <p:cNvSpPr/>
          <p:nvPr/>
        </p:nvSpPr>
        <p:spPr>
          <a:xfrm flipH="false" flipV="false" rot="0">
            <a:off x="580576" y="0"/>
            <a:ext cx="4934848" cy="2921876"/>
          </a:xfrm>
          <a:custGeom>
            <a:avLst/>
            <a:gdLst/>
            <a:ahLst/>
            <a:cxnLst/>
            <a:rect r="r" b="b" t="t" l="l"/>
            <a:pathLst>
              <a:path h="2921876" w="4934848">
                <a:moveTo>
                  <a:pt x="0" y="0"/>
                </a:moveTo>
                <a:lnTo>
                  <a:pt x="4934848" y="0"/>
                </a:lnTo>
                <a:lnTo>
                  <a:pt x="4934848" y="2921876"/>
                </a:lnTo>
                <a:lnTo>
                  <a:pt x="0" y="2921876"/>
                </a:lnTo>
                <a:lnTo>
                  <a:pt x="0" y="0"/>
                </a:lnTo>
                <a:close/>
              </a:path>
            </a:pathLst>
          </a:custGeom>
          <a:blipFill>
            <a:blip r:embed="rId3"/>
            <a:stretch>
              <a:fillRect l="0" t="0" r="0" b="0"/>
            </a:stretch>
          </a:blipFill>
        </p:spPr>
      </p:sp>
      <p:sp>
        <p:nvSpPr>
          <p:cNvPr name="TextBox 6" id="6"/>
          <p:cNvSpPr txBox="true"/>
          <p:nvPr/>
        </p:nvSpPr>
        <p:spPr>
          <a:xfrm rot="0">
            <a:off x="7400310" y="924643"/>
            <a:ext cx="9858990" cy="3251200"/>
          </a:xfrm>
          <a:prstGeom prst="rect">
            <a:avLst/>
          </a:prstGeom>
        </p:spPr>
        <p:txBody>
          <a:bodyPr anchor="t" rtlCol="false" tIns="0" lIns="0" bIns="0" rIns="0">
            <a:spAutoFit/>
          </a:bodyPr>
          <a:lstStyle/>
          <a:p>
            <a:pPr algn="l">
              <a:lnSpc>
                <a:spcPts val="12500"/>
              </a:lnSpc>
            </a:pPr>
            <a:r>
              <a:rPr lang="en-US" sz="12500">
                <a:solidFill>
                  <a:srgbClr val="000000"/>
                </a:solidFill>
                <a:latin typeface="Hammersmith One"/>
                <a:ea typeface="Hammersmith One"/>
                <a:cs typeface="Hammersmith One"/>
                <a:sym typeface="Hammersmith One"/>
              </a:rPr>
              <a:t>Subscribers</a:t>
            </a:r>
          </a:p>
          <a:p>
            <a:pPr algn="l">
              <a:lnSpc>
                <a:spcPts val="12500"/>
              </a:lnSpc>
            </a:pPr>
            <a:r>
              <a:rPr lang="en-US" sz="12500">
                <a:solidFill>
                  <a:srgbClr val="000000"/>
                </a:solidFill>
                <a:latin typeface="Hammersmith One"/>
                <a:ea typeface="Hammersmith One"/>
                <a:cs typeface="Hammersmith One"/>
                <a:sym typeface="Hammersmith One"/>
              </a:rPr>
              <a:t>Analysis</a:t>
            </a:r>
          </a:p>
        </p:txBody>
      </p:sp>
      <p:sp>
        <p:nvSpPr>
          <p:cNvPr name="TextBox 7" id="7"/>
          <p:cNvSpPr txBox="true"/>
          <p:nvPr/>
        </p:nvSpPr>
        <p:spPr>
          <a:xfrm rot="0">
            <a:off x="922983" y="3392301"/>
            <a:ext cx="4675097" cy="419100"/>
          </a:xfrm>
          <a:prstGeom prst="rect">
            <a:avLst/>
          </a:prstGeom>
        </p:spPr>
        <p:txBody>
          <a:bodyPr anchor="t" rtlCol="false" tIns="0" lIns="0" bIns="0" rIns="0">
            <a:spAutoFit/>
          </a:bodyPr>
          <a:lstStyle/>
          <a:p>
            <a:pPr algn="l">
              <a:lnSpc>
                <a:spcPts val="3359"/>
              </a:lnSpc>
              <a:spcBef>
                <a:spcPct val="0"/>
              </a:spcBef>
            </a:pPr>
            <a:r>
              <a:rPr lang="en-US" sz="2799">
                <a:solidFill>
                  <a:srgbClr val="000000"/>
                </a:solidFill>
                <a:latin typeface="Clear Sans"/>
                <a:ea typeface="Clear Sans"/>
                <a:cs typeface="Clear Sans"/>
                <a:sym typeface="Clear Sans"/>
              </a:rPr>
              <a:t>Presented by </a:t>
            </a:r>
            <a:r>
              <a:rPr lang="en-US" b="true" sz="2799">
                <a:solidFill>
                  <a:srgbClr val="000000"/>
                </a:solidFill>
                <a:latin typeface="Clear Sans Medium"/>
                <a:ea typeface="Clear Sans Medium"/>
                <a:cs typeface="Clear Sans Medium"/>
                <a:sym typeface="Clear Sans Medium"/>
              </a:rPr>
              <a:t>Surya Teja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7598990" cy="10287000"/>
          </a:xfrm>
          <a:prstGeom prst="rect">
            <a:avLst/>
          </a:prstGeom>
          <a:solidFill>
            <a:srgbClr val="FFB923"/>
          </a:solidFill>
        </p:spPr>
      </p:sp>
      <p:grpSp>
        <p:nvGrpSpPr>
          <p:cNvPr name="Group 3" id="3"/>
          <p:cNvGrpSpPr/>
          <p:nvPr/>
        </p:nvGrpSpPr>
        <p:grpSpPr>
          <a:xfrm rot="0">
            <a:off x="1028700" y="3004285"/>
            <a:ext cx="5287982" cy="4278429"/>
            <a:chOff x="0" y="0"/>
            <a:chExt cx="7050642" cy="5704572"/>
          </a:xfrm>
        </p:grpSpPr>
        <p:sp>
          <p:nvSpPr>
            <p:cNvPr name="TextBox 4" id="4"/>
            <p:cNvSpPr txBox="true"/>
            <p:nvPr/>
          </p:nvSpPr>
          <p:spPr>
            <a:xfrm rot="0">
              <a:off x="0" y="76200"/>
              <a:ext cx="7050642" cy="4811183"/>
            </a:xfrm>
            <a:prstGeom prst="rect">
              <a:avLst/>
            </a:prstGeom>
          </p:spPr>
          <p:txBody>
            <a:bodyPr anchor="t" rtlCol="false" tIns="0" lIns="0" bIns="0" rIns="0">
              <a:spAutoFit/>
            </a:bodyPr>
            <a:lstStyle/>
            <a:p>
              <a:pPr algn="l" marL="0" indent="0" lvl="0">
                <a:lnSpc>
                  <a:spcPts val="9349"/>
                </a:lnSpc>
                <a:spcBef>
                  <a:spcPct val="0"/>
                </a:spcBef>
              </a:pPr>
              <a:r>
                <a:rPr lang="en-US" sz="8499">
                  <a:solidFill>
                    <a:srgbClr val="FFFFFF"/>
                  </a:solidFill>
                  <a:latin typeface="Hammersmith One"/>
                  <a:ea typeface="Hammersmith One"/>
                  <a:cs typeface="Hammersmith One"/>
                  <a:sym typeface="Hammersmith One"/>
                </a:rPr>
                <a:t>Summary and Analysis</a:t>
              </a:r>
            </a:p>
          </p:txBody>
        </p:sp>
        <p:sp>
          <p:nvSpPr>
            <p:cNvPr name="Freeform 5" id="5"/>
            <p:cNvSpPr/>
            <p:nvPr/>
          </p:nvSpPr>
          <p:spPr>
            <a:xfrm flipH="false" flipV="false" rot="0">
              <a:off x="0" y="5183505"/>
              <a:ext cx="7050642" cy="521067"/>
            </a:xfrm>
            <a:custGeom>
              <a:avLst/>
              <a:gdLst/>
              <a:ahLst/>
              <a:cxnLst/>
              <a:rect r="r" b="b" t="t" l="l"/>
              <a:pathLst>
                <a:path h="521067" w="7050642">
                  <a:moveTo>
                    <a:pt x="0" y="0"/>
                  </a:moveTo>
                  <a:lnTo>
                    <a:pt x="7050642" y="0"/>
                  </a:lnTo>
                  <a:lnTo>
                    <a:pt x="7050642" y="521067"/>
                  </a:lnTo>
                  <a:lnTo>
                    <a:pt x="0" y="521067"/>
                  </a:lnTo>
                  <a:lnTo>
                    <a:pt x="0" y="0"/>
                  </a:lnTo>
                  <a:close/>
                </a:path>
              </a:pathLst>
            </a:custGeom>
            <a:blipFill>
              <a:blip r:embed="rId2">
                <a:extLst>
                  <a:ext uri="{96DAC541-7B7A-43D3-8B79-37D633B846F1}">
                    <asvg:svgBlip xmlns:asvg="http://schemas.microsoft.com/office/drawing/2016/SVG/main" r:embed="rId3"/>
                  </a:ext>
                </a:extLst>
              </a:blip>
              <a:stretch>
                <a:fillRect l="-171" t="-308623" r="-7088" b="-1042730"/>
              </a:stretch>
            </a:blipFill>
          </p:spPr>
        </p:sp>
      </p:grpSp>
      <p:sp>
        <p:nvSpPr>
          <p:cNvPr name="Freeform 6" id="6"/>
          <p:cNvSpPr/>
          <p:nvPr/>
        </p:nvSpPr>
        <p:spPr>
          <a:xfrm flipH="false" flipV="false" rot="5400000">
            <a:off x="8237641" y="1395688"/>
            <a:ext cx="444244" cy="444621"/>
          </a:xfrm>
          <a:custGeom>
            <a:avLst/>
            <a:gdLst/>
            <a:ahLst/>
            <a:cxnLst/>
            <a:rect r="r" b="b" t="t" l="l"/>
            <a:pathLst>
              <a:path h="444621" w="444244">
                <a:moveTo>
                  <a:pt x="0" y="0"/>
                </a:moveTo>
                <a:lnTo>
                  <a:pt x="444243" y="0"/>
                </a:lnTo>
                <a:lnTo>
                  <a:pt x="444243" y="444621"/>
                </a:lnTo>
                <a:lnTo>
                  <a:pt x="0" y="444621"/>
                </a:lnTo>
                <a:lnTo>
                  <a:pt x="0" y="0"/>
                </a:lnTo>
                <a:close/>
              </a:path>
            </a:pathLst>
          </a:custGeom>
          <a:blipFill>
            <a:blip r:embed="rId4">
              <a:extLst>
                <a:ext uri="{96DAC541-7B7A-43D3-8B79-37D633B846F1}">
                  <asvg:svgBlip xmlns:asvg="http://schemas.microsoft.com/office/drawing/2016/SVG/main" r:embed="rId5"/>
                </a:ext>
              </a:extLst>
            </a:blip>
            <a:stretch>
              <a:fillRect l="-50" t="0" r="-34" b="0"/>
            </a:stretch>
          </a:blipFill>
        </p:spPr>
      </p:sp>
      <p:sp>
        <p:nvSpPr>
          <p:cNvPr name="Freeform 7" id="7"/>
          <p:cNvSpPr/>
          <p:nvPr/>
        </p:nvSpPr>
        <p:spPr>
          <a:xfrm flipH="false" flipV="false" rot="5400000">
            <a:off x="8237641" y="5465472"/>
            <a:ext cx="444244" cy="444621"/>
          </a:xfrm>
          <a:custGeom>
            <a:avLst/>
            <a:gdLst/>
            <a:ahLst/>
            <a:cxnLst/>
            <a:rect r="r" b="b" t="t" l="l"/>
            <a:pathLst>
              <a:path h="444621" w="444244">
                <a:moveTo>
                  <a:pt x="0" y="0"/>
                </a:moveTo>
                <a:lnTo>
                  <a:pt x="444243" y="0"/>
                </a:lnTo>
                <a:lnTo>
                  <a:pt x="444243" y="444621"/>
                </a:lnTo>
                <a:lnTo>
                  <a:pt x="0" y="444621"/>
                </a:lnTo>
                <a:lnTo>
                  <a:pt x="0" y="0"/>
                </a:lnTo>
                <a:close/>
              </a:path>
            </a:pathLst>
          </a:custGeom>
          <a:blipFill>
            <a:blip r:embed="rId4">
              <a:extLst>
                <a:ext uri="{96DAC541-7B7A-43D3-8B79-37D633B846F1}">
                  <asvg:svgBlip xmlns:asvg="http://schemas.microsoft.com/office/drawing/2016/SVG/main" r:embed="rId5"/>
                </a:ext>
              </a:extLst>
            </a:blip>
            <a:stretch>
              <a:fillRect l="-50" t="0" r="-34" b="0"/>
            </a:stretch>
          </a:blipFill>
        </p:spPr>
      </p:sp>
      <p:sp>
        <p:nvSpPr>
          <p:cNvPr name="Freeform 8" id="8"/>
          <p:cNvSpPr/>
          <p:nvPr/>
        </p:nvSpPr>
        <p:spPr>
          <a:xfrm flipH="false" flipV="false" rot="5400000">
            <a:off x="8237641" y="7500365"/>
            <a:ext cx="444244" cy="444621"/>
          </a:xfrm>
          <a:custGeom>
            <a:avLst/>
            <a:gdLst/>
            <a:ahLst/>
            <a:cxnLst/>
            <a:rect r="r" b="b" t="t" l="l"/>
            <a:pathLst>
              <a:path h="444621" w="444244">
                <a:moveTo>
                  <a:pt x="0" y="0"/>
                </a:moveTo>
                <a:lnTo>
                  <a:pt x="444243" y="0"/>
                </a:lnTo>
                <a:lnTo>
                  <a:pt x="444243" y="444621"/>
                </a:lnTo>
                <a:lnTo>
                  <a:pt x="0" y="444621"/>
                </a:lnTo>
                <a:lnTo>
                  <a:pt x="0" y="0"/>
                </a:lnTo>
                <a:close/>
              </a:path>
            </a:pathLst>
          </a:custGeom>
          <a:blipFill>
            <a:blip r:embed="rId4">
              <a:extLst>
                <a:ext uri="{96DAC541-7B7A-43D3-8B79-37D633B846F1}">
                  <asvg:svgBlip xmlns:asvg="http://schemas.microsoft.com/office/drawing/2016/SVG/main" r:embed="rId5"/>
                </a:ext>
              </a:extLst>
            </a:blip>
            <a:stretch>
              <a:fillRect l="-50" t="0" r="-34" b="0"/>
            </a:stretch>
          </a:blipFill>
        </p:spPr>
      </p:sp>
      <p:sp>
        <p:nvSpPr>
          <p:cNvPr name="TextBox 9" id="9"/>
          <p:cNvSpPr txBox="true"/>
          <p:nvPr/>
        </p:nvSpPr>
        <p:spPr>
          <a:xfrm rot="0">
            <a:off x="9050090" y="990600"/>
            <a:ext cx="8988355" cy="1216696"/>
          </a:xfrm>
          <a:prstGeom prst="rect">
            <a:avLst/>
          </a:prstGeom>
        </p:spPr>
        <p:txBody>
          <a:bodyPr anchor="t" rtlCol="false" tIns="0" lIns="0" bIns="0" rIns="0">
            <a:spAutoFit/>
          </a:bodyPr>
          <a:lstStyle/>
          <a:p>
            <a:pPr algn="l">
              <a:lnSpc>
                <a:spcPts val="3253"/>
              </a:lnSpc>
              <a:spcBef>
                <a:spcPct val="0"/>
              </a:spcBef>
            </a:pPr>
            <a:r>
              <a:rPr lang="en-US" b="true" sz="2324">
                <a:solidFill>
                  <a:srgbClr val="000000"/>
                </a:solidFill>
                <a:latin typeface="Clear Sans Bold"/>
                <a:ea typeface="Clear Sans Bold"/>
                <a:cs typeface="Clear Sans Bold"/>
                <a:sym typeface="Clear Sans Bold"/>
              </a:rPr>
              <a:t>Device Usage:</a:t>
            </a:r>
            <a:r>
              <a:rPr lang="en-US" sz="2324">
                <a:solidFill>
                  <a:srgbClr val="000000"/>
                </a:solidFill>
                <a:latin typeface="Clear Sans"/>
                <a:ea typeface="Clear Sans"/>
                <a:cs typeface="Clear Sans"/>
                <a:sym typeface="Clear Sans"/>
              </a:rPr>
              <a:t> Most people use smartphones (34.66%) to access Amazon. Improving the app for mobile users and adding features for tablets and smart TVs can help attract more customers.</a:t>
            </a:r>
          </a:p>
        </p:txBody>
      </p:sp>
      <p:sp>
        <p:nvSpPr>
          <p:cNvPr name="Freeform 10" id="10"/>
          <p:cNvSpPr/>
          <p:nvPr/>
        </p:nvSpPr>
        <p:spPr>
          <a:xfrm flipH="false" flipV="false" rot="5400000">
            <a:off x="8237641" y="3430580"/>
            <a:ext cx="444244" cy="444621"/>
          </a:xfrm>
          <a:custGeom>
            <a:avLst/>
            <a:gdLst/>
            <a:ahLst/>
            <a:cxnLst/>
            <a:rect r="r" b="b" t="t" l="l"/>
            <a:pathLst>
              <a:path h="444621" w="444244">
                <a:moveTo>
                  <a:pt x="0" y="0"/>
                </a:moveTo>
                <a:lnTo>
                  <a:pt x="444243" y="0"/>
                </a:lnTo>
                <a:lnTo>
                  <a:pt x="444243" y="444621"/>
                </a:lnTo>
                <a:lnTo>
                  <a:pt x="0" y="444621"/>
                </a:lnTo>
                <a:lnTo>
                  <a:pt x="0" y="0"/>
                </a:lnTo>
                <a:close/>
              </a:path>
            </a:pathLst>
          </a:custGeom>
          <a:blipFill>
            <a:blip r:embed="rId4">
              <a:extLst>
                <a:ext uri="{96DAC541-7B7A-43D3-8B79-37D633B846F1}">
                  <asvg:svgBlip xmlns:asvg="http://schemas.microsoft.com/office/drawing/2016/SVG/main" r:embed="rId5"/>
                </a:ext>
              </a:extLst>
            </a:blip>
            <a:stretch>
              <a:fillRect l="-50" t="0" r="-34" b="0"/>
            </a:stretch>
          </a:blipFill>
        </p:spPr>
      </p:sp>
      <p:sp>
        <p:nvSpPr>
          <p:cNvPr name="TextBox 11" id="11"/>
          <p:cNvSpPr txBox="true"/>
          <p:nvPr/>
        </p:nvSpPr>
        <p:spPr>
          <a:xfrm rot="0">
            <a:off x="9050090" y="3024913"/>
            <a:ext cx="8988355" cy="1216696"/>
          </a:xfrm>
          <a:prstGeom prst="rect">
            <a:avLst/>
          </a:prstGeom>
        </p:spPr>
        <p:txBody>
          <a:bodyPr anchor="t" rtlCol="false" tIns="0" lIns="0" bIns="0" rIns="0">
            <a:spAutoFit/>
          </a:bodyPr>
          <a:lstStyle/>
          <a:p>
            <a:pPr algn="l">
              <a:lnSpc>
                <a:spcPts val="3253"/>
              </a:lnSpc>
              <a:spcBef>
                <a:spcPct val="0"/>
              </a:spcBef>
            </a:pPr>
            <a:r>
              <a:rPr lang="en-US" b="true" sz="2324">
                <a:solidFill>
                  <a:srgbClr val="000000"/>
                </a:solidFill>
                <a:latin typeface="Clear Sans Bold"/>
                <a:ea typeface="Clear Sans Bold"/>
                <a:cs typeface="Clear Sans Bold"/>
                <a:sym typeface="Clear Sans Bold"/>
              </a:rPr>
              <a:t>Gender Spending Trends:</a:t>
            </a:r>
            <a:r>
              <a:rPr lang="en-US" sz="2324">
                <a:solidFill>
                  <a:srgbClr val="000000"/>
                </a:solidFill>
                <a:latin typeface="Clear Sans"/>
                <a:ea typeface="Clear Sans"/>
                <a:cs typeface="Clear Sans"/>
                <a:sym typeface="Clear Sans"/>
              </a:rPr>
              <a:t> Male users spend more, especially in May and December. Female users also spend more in December. Special offers during these months can boost sales.</a:t>
            </a:r>
          </a:p>
        </p:txBody>
      </p:sp>
      <p:sp>
        <p:nvSpPr>
          <p:cNvPr name="TextBox 12" id="12"/>
          <p:cNvSpPr txBox="true"/>
          <p:nvPr/>
        </p:nvSpPr>
        <p:spPr>
          <a:xfrm rot="0">
            <a:off x="9050090" y="5059225"/>
            <a:ext cx="8988355" cy="1216696"/>
          </a:xfrm>
          <a:prstGeom prst="rect">
            <a:avLst/>
          </a:prstGeom>
        </p:spPr>
        <p:txBody>
          <a:bodyPr anchor="t" rtlCol="false" tIns="0" lIns="0" bIns="0" rIns="0">
            <a:spAutoFit/>
          </a:bodyPr>
          <a:lstStyle/>
          <a:p>
            <a:pPr algn="l">
              <a:lnSpc>
                <a:spcPts val="3253"/>
              </a:lnSpc>
              <a:spcBef>
                <a:spcPct val="0"/>
              </a:spcBef>
            </a:pPr>
            <a:r>
              <a:rPr lang="en-US" b="true" sz="2324">
                <a:solidFill>
                  <a:srgbClr val="000000"/>
                </a:solidFill>
                <a:latin typeface="Clear Sans Bold"/>
                <a:ea typeface="Clear Sans Bold"/>
                <a:cs typeface="Clear Sans Bold"/>
                <a:sym typeface="Clear Sans Bold"/>
              </a:rPr>
              <a:t>Popular Movie Genres: </a:t>
            </a:r>
            <a:r>
              <a:rPr lang="en-US" sz="2324">
                <a:solidFill>
                  <a:srgbClr val="000000"/>
                </a:solidFill>
                <a:latin typeface="Clear Sans"/>
                <a:ea typeface="Clear Sans"/>
                <a:cs typeface="Clear Sans"/>
                <a:sym typeface="Clear Sans"/>
              </a:rPr>
              <a:t>Drama movies are the most liked by users, followed by Horror, Action, and Romance. Adding more Drama movies can attract viewers and increase sales.</a:t>
            </a:r>
          </a:p>
        </p:txBody>
      </p:sp>
      <p:sp>
        <p:nvSpPr>
          <p:cNvPr name="TextBox 13" id="13"/>
          <p:cNvSpPr txBox="true"/>
          <p:nvPr/>
        </p:nvSpPr>
        <p:spPr>
          <a:xfrm rot="0">
            <a:off x="9050090" y="7093538"/>
            <a:ext cx="8988355" cy="1216696"/>
          </a:xfrm>
          <a:prstGeom prst="rect">
            <a:avLst/>
          </a:prstGeom>
        </p:spPr>
        <p:txBody>
          <a:bodyPr anchor="t" rtlCol="false" tIns="0" lIns="0" bIns="0" rIns="0">
            <a:spAutoFit/>
          </a:bodyPr>
          <a:lstStyle/>
          <a:p>
            <a:pPr algn="l">
              <a:lnSpc>
                <a:spcPts val="3253"/>
              </a:lnSpc>
              <a:spcBef>
                <a:spcPct val="0"/>
              </a:spcBef>
            </a:pPr>
            <a:r>
              <a:rPr lang="en-US" b="true" sz="2324">
                <a:solidFill>
                  <a:srgbClr val="000000"/>
                </a:solidFill>
                <a:latin typeface="Clear Sans Bold"/>
                <a:ea typeface="Clear Sans Bold"/>
                <a:cs typeface="Clear Sans Bold"/>
                <a:sym typeface="Clear Sans Bold"/>
              </a:rPr>
              <a:t>Payment Methods: </a:t>
            </a:r>
            <a:r>
              <a:rPr lang="en-US" sz="2324">
                <a:solidFill>
                  <a:srgbClr val="000000"/>
                </a:solidFill>
                <a:latin typeface="Clear Sans"/>
                <a:ea typeface="Clear Sans"/>
                <a:cs typeface="Clear Sans"/>
                <a:sym typeface="Clear Sans"/>
              </a:rPr>
              <a:t>Credit cards like Mastercard, Visa, and American Express are the most used. Giving discounts or cashback on these cards can bring in more buyers.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79747" y="6716799"/>
            <a:ext cx="511042" cy="511042"/>
          </a:xfrm>
          <a:custGeom>
            <a:avLst/>
            <a:gdLst/>
            <a:ahLst/>
            <a:cxnLst/>
            <a:rect r="r" b="b" t="t" l="l"/>
            <a:pathLst>
              <a:path h="511042" w="511042">
                <a:moveTo>
                  <a:pt x="0" y="0"/>
                </a:moveTo>
                <a:lnTo>
                  <a:pt x="511043" y="0"/>
                </a:lnTo>
                <a:lnTo>
                  <a:pt x="511043" y="511042"/>
                </a:lnTo>
                <a:lnTo>
                  <a:pt x="0" y="5110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118593" y="4794435"/>
            <a:ext cx="511042" cy="511042"/>
          </a:xfrm>
          <a:custGeom>
            <a:avLst/>
            <a:gdLst/>
            <a:ahLst/>
            <a:cxnLst/>
            <a:rect r="r" b="b" t="t" l="l"/>
            <a:pathLst>
              <a:path h="511042" w="511042">
                <a:moveTo>
                  <a:pt x="0" y="0"/>
                </a:moveTo>
                <a:lnTo>
                  <a:pt x="511042" y="0"/>
                </a:lnTo>
                <a:lnTo>
                  <a:pt x="511042" y="511042"/>
                </a:lnTo>
                <a:lnTo>
                  <a:pt x="0" y="5110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79747" y="4794435"/>
            <a:ext cx="511042" cy="511042"/>
          </a:xfrm>
          <a:custGeom>
            <a:avLst/>
            <a:gdLst/>
            <a:ahLst/>
            <a:cxnLst/>
            <a:rect r="r" b="b" t="t" l="l"/>
            <a:pathLst>
              <a:path h="511042" w="511042">
                <a:moveTo>
                  <a:pt x="0" y="0"/>
                </a:moveTo>
                <a:lnTo>
                  <a:pt x="511043" y="0"/>
                </a:lnTo>
                <a:lnTo>
                  <a:pt x="511043" y="511042"/>
                </a:lnTo>
                <a:lnTo>
                  <a:pt x="0" y="5110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805261" y="5976908"/>
            <a:ext cx="7757515" cy="0"/>
          </a:xfrm>
          <a:prstGeom prst="line">
            <a:avLst/>
          </a:prstGeom>
          <a:ln cap="rnd" w="28575">
            <a:solidFill>
              <a:srgbClr val="FFB923"/>
            </a:solidFill>
            <a:prstDash val="solid"/>
            <a:headEnd type="none" len="sm" w="sm"/>
            <a:tailEnd type="none" len="sm" w="sm"/>
          </a:ln>
        </p:spPr>
      </p:sp>
      <p:sp>
        <p:nvSpPr>
          <p:cNvPr name="AutoShape 6" id="6"/>
          <p:cNvSpPr/>
          <p:nvPr/>
        </p:nvSpPr>
        <p:spPr>
          <a:xfrm rot="0">
            <a:off x="0" y="0"/>
            <a:ext cx="18288000" cy="3175562"/>
          </a:xfrm>
          <a:prstGeom prst="rect">
            <a:avLst/>
          </a:prstGeom>
          <a:solidFill>
            <a:srgbClr val="FFB923"/>
          </a:solidFill>
        </p:spPr>
      </p:sp>
      <p:sp>
        <p:nvSpPr>
          <p:cNvPr name="TextBox 7" id="7"/>
          <p:cNvSpPr txBox="true"/>
          <p:nvPr/>
        </p:nvSpPr>
        <p:spPr>
          <a:xfrm rot="0">
            <a:off x="11165333" y="1286156"/>
            <a:ext cx="5736092" cy="565150"/>
          </a:xfrm>
          <a:prstGeom prst="rect">
            <a:avLst/>
          </a:prstGeom>
        </p:spPr>
        <p:txBody>
          <a:bodyPr anchor="t" rtlCol="false" tIns="0" lIns="0" bIns="0" rIns="0">
            <a:spAutoFit/>
          </a:bodyPr>
          <a:lstStyle/>
          <a:p>
            <a:pPr algn="l">
              <a:lnSpc>
                <a:spcPts val="4550"/>
              </a:lnSpc>
            </a:pPr>
            <a:r>
              <a:rPr lang="en-US" sz="3500">
                <a:solidFill>
                  <a:srgbClr val="FFFFFF"/>
                </a:solidFill>
                <a:latin typeface="Clear Sans"/>
                <a:ea typeface="Clear Sans"/>
                <a:cs typeface="Clear Sans"/>
                <a:sym typeface="Clear Sans"/>
              </a:rPr>
              <a:t>To be start next step:</a:t>
            </a:r>
          </a:p>
        </p:txBody>
      </p:sp>
      <p:sp>
        <p:nvSpPr>
          <p:cNvPr name="TextBox 8" id="8"/>
          <p:cNvSpPr txBox="true"/>
          <p:nvPr/>
        </p:nvSpPr>
        <p:spPr>
          <a:xfrm rot="0">
            <a:off x="1028700" y="942975"/>
            <a:ext cx="6840547" cy="1374775"/>
          </a:xfrm>
          <a:prstGeom prst="rect">
            <a:avLst/>
          </a:prstGeom>
        </p:spPr>
        <p:txBody>
          <a:bodyPr anchor="t" rtlCol="false" tIns="0" lIns="0" bIns="0" rIns="0">
            <a:spAutoFit/>
          </a:bodyPr>
          <a:lstStyle/>
          <a:p>
            <a:pPr algn="l" marL="0" indent="0" lvl="0">
              <a:lnSpc>
                <a:spcPts val="11049"/>
              </a:lnSpc>
              <a:spcBef>
                <a:spcPct val="0"/>
              </a:spcBef>
            </a:pPr>
            <a:r>
              <a:rPr lang="en-US" sz="8499" spc="-169">
                <a:solidFill>
                  <a:srgbClr val="FFFFFF"/>
                </a:solidFill>
                <a:latin typeface="Hammersmith One"/>
                <a:ea typeface="Hammersmith One"/>
                <a:cs typeface="Hammersmith One"/>
                <a:sym typeface="Hammersmith One"/>
              </a:rPr>
              <a:t>Action Items</a:t>
            </a:r>
          </a:p>
        </p:txBody>
      </p:sp>
      <p:sp>
        <p:nvSpPr>
          <p:cNvPr name="TextBox 9" id="9"/>
          <p:cNvSpPr txBox="true"/>
          <p:nvPr/>
        </p:nvSpPr>
        <p:spPr>
          <a:xfrm rot="0">
            <a:off x="2510183" y="4739645"/>
            <a:ext cx="5579331" cy="592047"/>
          </a:xfrm>
          <a:prstGeom prst="rect">
            <a:avLst/>
          </a:prstGeom>
        </p:spPr>
        <p:txBody>
          <a:bodyPr anchor="t" rtlCol="false" tIns="0" lIns="0" bIns="0" rIns="0">
            <a:spAutoFit/>
          </a:bodyPr>
          <a:lstStyle/>
          <a:p>
            <a:pPr algn="l">
              <a:lnSpc>
                <a:spcPts val="4864"/>
              </a:lnSpc>
            </a:pPr>
            <a:r>
              <a:rPr lang="en-US" sz="3741">
                <a:solidFill>
                  <a:srgbClr val="000000"/>
                </a:solidFill>
                <a:latin typeface="Clear Sans"/>
                <a:ea typeface="Clear Sans"/>
                <a:cs typeface="Clear Sans"/>
                <a:sym typeface="Clear Sans"/>
              </a:rPr>
              <a:t>More market research</a:t>
            </a:r>
          </a:p>
        </p:txBody>
      </p:sp>
      <p:sp>
        <p:nvSpPr>
          <p:cNvPr name="TextBox 10" id="10"/>
          <p:cNvSpPr txBox="true"/>
          <p:nvPr/>
        </p:nvSpPr>
        <p:spPr>
          <a:xfrm rot="0">
            <a:off x="2510183" y="6389101"/>
            <a:ext cx="5579331" cy="1203040"/>
          </a:xfrm>
          <a:prstGeom prst="rect">
            <a:avLst/>
          </a:prstGeom>
        </p:spPr>
        <p:txBody>
          <a:bodyPr anchor="t" rtlCol="false" tIns="0" lIns="0" bIns="0" rIns="0">
            <a:spAutoFit/>
          </a:bodyPr>
          <a:lstStyle/>
          <a:p>
            <a:pPr algn="l">
              <a:lnSpc>
                <a:spcPts val="4864"/>
              </a:lnSpc>
            </a:pPr>
            <a:r>
              <a:rPr lang="en-US" sz="3741">
                <a:solidFill>
                  <a:srgbClr val="000000"/>
                </a:solidFill>
                <a:latin typeface="Clear Sans"/>
                <a:ea typeface="Clear Sans"/>
                <a:cs typeface="Clear Sans"/>
                <a:sym typeface="Clear Sans"/>
              </a:rPr>
              <a:t>Understand the main audience better</a:t>
            </a:r>
          </a:p>
        </p:txBody>
      </p:sp>
      <p:sp>
        <p:nvSpPr>
          <p:cNvPr name="TextBox 11" id="11"/>
          <p:cNvSpPr txBox="true"/>
          <p:nvPr/>
        </p:nvSpPr>
        <p:spPr>
          <a:xfrm rot="0">
            <a:off x="11350253" y="4739645"/>
            <a:ext cx="5749697" cy="592047"/>
          </a:xfrm>
          <a:prstGeom prst="rect">
            <a:avLst/>
          </a:prstGeom>
        </p:spPr>
        <p:txBody>
          <a:bodyPr anchor="t" rtlCol="false" tIns="0" lIns="0" bIns="0" rIns="0">
            <a:spAutoFit/>
          </a:bodyPr>
          <a:lstStyle/>
          <a:p>
            <a:pPr algn="l">
              <a:lnSpc>
                <a:spcPts val="4864"/>
              </a:lnSpc>
            </a:pPr>
            <a:r>
              <a:rPr lang="en-US" sz="3741">
                <a:solidFill>
                  <a:srgbClr val="000000"/>
                </a:solidFill>
                <a:latin typeface="Clear Sans"/>
                <a:ea typeface="Clear Sans"/>
                <a:cs typeface="Clear Sans"/>
                <a:sym typeface="Clear Sans"/>
              </a:rPr>
              <a:t>Assign attractive genre</a:t>
            </a:r>
          </a:p>
        </p:txBody>
      </p:sp>
      <p:sp>
        <p:nvSpPr>
          <p:cNvPr name="TextBox 12" id="12"/>
          <p:cNvSpPr txBox="true"/>
          <p:nvPr/>
        </p:nvSpPr>
        <p:spPr>
          <a:xfrm rot="0">
            <a:off x="11350253" y="6389101"/>
            <a:ext cx="5749697" cy="1203040"/>
          </a:xfrm>
          <a:prstGeom prst="rect">
            <a:avLst/>
          </a:prstGeom>
        </p:spPr>
        <p:txBody>
          <a:bodyPr anchor="t" rtlCol="false" tIns="0" lIns="0" bIns="0" rIns="0">
            <a:spAutoFit/>
          </a:bodyPr>
          <a:lstStyle/>
          <a:p>
            <a:pPr algn="l">
              <a:lnSpc>
                <a:spcPts val="4864"/>
              </a:lnSpc>
            </a:pPr>
            <a:r>
              <a:rPr lang="en-US" sz="3741">
                <a:solidFill>
                  <a:srgbClr val="000000"/>
                </a:solidFill>
                <a:latin typeface="Clear Sans"/>
                <a:ea typeface="Clear Sans"/>
                <a:cs typeface="Clear Sans"/>
                <a:sym typeface="Clear Sans"/>
              </a:rPr>
              <a:t>Plan campaigns for May and December</a:t>
            </a:r>
          </a:p>
        </p:txBody>
      </p:sp>
      <p:sp>
        <p:nvSpPr>
          <p:cNvPr name="AutoShape 13" id="13"/>
          <p:cNvSpPr/>
          <p:nvPr/>
        </p:nvSpPr>
        <p:spPr>
          <a:xfrm>
            <a:off x="9725224" y="5976908"/>
            <a:ext cx="7757515" cy="0"/>
          </a:xfrm>
          <a:prstGeom prst="line">
            <a:avLst/>
          </a:prstGeom>
          <a:ln cap="rnd" w="28575">
            <a:solidFill>
              <a:srgbClr val="FFB923"/>
            </a:solidFill>
            <a:prstDash val="solid"/>
            <a:headEnd type="none" len="sm" w="sm"/>
            <a:tailEnd type="none" len="sm" w="sm"/>
          </a:ln>
        </p:spPr>
      </p:sp>
      <p:sp>
        <p:nvSpPr>
          <p:cNvPr name="Freeform 14" id="14"/>
          <p:cNvSpPr/>
          <p:nvPr/>
        </p:nvSpPr>
        <p:spPr>
          <a:xfrm flipH="false" flipV="false" rot="0">
            <a:off x="10118593" y="6716799"/>
            <a:ext cx="511042" cy="511042"/>
          </a:xfrm>
          <a:custGeom>
            <a:avLst/>
            <a:gdLst/>
            <a:ahLst/>
            <a:cxnLst/>
            <a:rect r="r" b="b" t="t" l="l"/>
            <a:pathLst>
              <a:path h="511042" w="511042">
                <a:moveTo>
                  <a:pt x="0" y="0"/>
                </a:moveTo>
                <a:lnTo>
                  <a:pt x="511042" y="0"/>
                </a:lnTo>
                <a:lnTo>
                  <a:pt x="511042" y="511042"/>
                </a:lnTo>
                <a:lnTo>
                  <a:pt x="0" y="5110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B923"/>
        </a:solidFill>
      </p:bgPr>
    </p:bg>
    <p:spTree>
      <p:nvGrpSpPr>
        <p:cNvPr id="1" name=""/>
        <p:cNvGrpSpPr/>
        <p:nvPr/>
      </p:nvGrpSpPr>
      <p:grpSpPr>
        <a:xfrm>
          <a:off x="0" y="0"/>
          <a:ext cx="0" cy="0"/>
          <a:chOff x="0" y="0"/>
          <a:chExt cx="0" cy="0"/>
        </a:xfrm>
      </p:grpSpPr>
      <p:grpSp>
        <p:nvGrpSpPr>
          <p:cNvPr name="Group 2" id="2"/>
          <p:cNvGrpSpPr/>
          <p:nvPr/>
        </p:nvGrpSpPr>
        <p:grpSpPr>
          <a:xfrm rot="0">
            <a:off x="4700194" y="0"/>
            <a:ext cx="13587806" cy="10287000"/>
            <a:chOff x="0" y="0"/>
            <a:chExt cx="18117075" cy="13716000"/>
          </a:xfrm>
        </p:grpSpPr>
        <p:pic>
          <p:nvPicPr>
            <p:cNvPr name="Picture 3" id="3"/>
            <p:cNvPicPr>
              <a:picLocks noChangeAspect="true"/>
            </p:cNvPicPr>
            <p:nvPr/>
          </p:nvPicPr>
          <p:blipFill>
            <a:blip r:embed="rId2"/>
            <a:srcRect l="0" t="955" r="13880" b="1245"/>
            <a:stretch>
              <a:fillRect/>
            </a:stretch>
          </p:blipFill>
          <p:spPr>
            <a:xfrm flipH="false" flipV="false">
              <a:off x="0" y="0"/>
              <a:ext cx="18117075" cy="13716000"/>
            </a:xfrm>
            <a:prstGeom prst="rect">
              <a:avLst/>
            </a:prstGeom>
          </p:spPr>
        </p:pic>
      </p:grpSp>
      <p:sp>
        <p:nvSpPr>
          <p:cNvPr name="Freeform 4" id="4"/>
          <p:cNvSpPr/>
          <p:nvPr/>
        </p:nvSpPr>
        <p:spPr>
          <a:xfrm flipH="false" flipV="false" rot="0">
            <a:off x="4608617" y="0"/>
            <a:ext cx="10290618" cy="10290618"/>
          </a:xfrm>
          <a:custGeom>
            <a:avLst/>
            <a:gdLst/>
            <a:ahLst/>
            <a:cxnLst/>
            <a:rect r="r" b="b" t="t" l="l"/>
            <a:pathLst>
              <a:path h="10290618" w="10290618">
                <a:moveTo>
                  <a:pt x="0" y="0"/>
                </a:moveTo>
                <a:lnTo>
                  <a:pt x="10290618" y="0"/>
                </a:lnTo>
                <a:lnTo>
                  <a:pt x="10290618" y="10290618"/>
                </a:lnTo>
                <a:lnTo>
                  <a:pt x="0" y="102906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143902" y="6042539"/>
            <a:ext cx="8841085" cy="555625"/>
          </a:xfrm>
          <a:prstGeom prst="rect">
            <a:avLst/>
          </a:prstGeom>
        </p:spPr>
        <p:txBody>
          <a:bodyPr anchor="t" rtlCol="false" tIns="0" lIns="0" bIns="0" rIns="0">
            <a:spAutoFit/>
          </a:bodyPr>
          <a:lstStyle/>
          <a:p>
            <a:pPr algn="l">
              <a:lnSpc>
                <a:spcPts val="4550"/>
              </a:lnSpc>
            </a:pPr>
            <a:r>
              <a:rPr lang="en-US" sz="3500">
                <a:solidFill>
                  <a:srgbClr val="FFFFFF"/>
                </a:solidFill>
                <a:latin typeface="Hammersmith One"/>
                <a:ea typeface="Hammersmith One"/>
                <a:cs typeface="Hammersmith One"/>
                <a:sym typeface="Hammersmith One"/>
              </a:rPr>
              <a:t>Surya Teja Mukka</a:t>
            </a:r>
          </a:p>
        </p:txBody>
      </p:sp>
      <p:sp>
        <p:nvSpPr>
          <p:cNvPr name="TextBox 6" id="6"/>
          <p:cNvSpPr txBox="true"/>
          <p:nvPr/>
        </p:nvSpPr>
        <p:spPr>
          <a:xfrm rot="0">
            <a:off x="1028700" y="4048638"/>
            <a:ext cx="8841085" cy="2022475"/>
          </a:xfrm>
          <a:prstGeom prst="rect">
            <a:avLst/>
          </a:prstGeom>
        </p:spPr>
        <p:txBody>
          <a:bodyPr anchor="t" rtlCol="false" tIns="0" lIns="0" bIns="0" rIns="0">
            <a:spAutoFit/>
          </a:bodyPr>
          <a:lstStyle/>
          <a:p>
            <a:pPr algn="l" marL="0" indent="0" lvl="0">
              <a:lnSpc>
                <a:spcPts val="16249"/>
              </a:lnSpc>
              <a:spcBef>
                <a:spcPct val="0"/>
              </a:spcBef>
            </a:pPr>
            <a:r>
              <a:rPr lang="en-US" sz="12499" spc="-249">
                <a:solidFill>
                  <a:srgbClr val="FFFFFF"/>
                </a:solidFill>
                <a:latin typeface="Hammersmith One"/>
                <a:ea typeface="Hammersmith One"/>
                <a:cs typeface="Hammersmith One"/>
                <a:sym typeface="Hammersmith One"/>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8052236" cy="10287000"/>
          </a:xfrm>
          <a:prstGeom prst="rect">
            <a:avLst/>
          </a:prstGeom>
          <a:solidFill>
            <a:srgbClr val="FFB923"/>
          </a:solidFill>
        </p:spPr>
      </p:sp>
      <p:grpSp>
        <p:nvGrpSpPr>
          <p:cNvPr name="Group 3" id="3"/>
          <p:cNvGrpSpPr/>
          <p:nvPr/>
        </p:nvGrpSpPr>
        <p:grpSpPr>
          <a:xfrm rot="0">
            <a:off x="10051240" y="2097568"/>
            <a:ext cx="6974602" cy="461752"/>
            <a:chOff x="0" y="0"/>
            <a:chExt cx="9299470" cy="615670"/>
          </a:xfrm>
        </p:grpSpPr>
        <p:sp>
          <p:nvSpPr>
            <p:cNvPr name="TextBox 4" id="4"/>
            <p:cNvSpPr txBox="true"/>
            <p:nvPr/>
          </p:nvSpPr>
          <p:spPr>
            <a:xfrm rot="0">
              <a:off x="1265378" y="-57150"/>
              <a:ext cx="8034092" cy="666750"/>
            </a:xfrm>
            <a:prstGeom prst="rect">
              <a:avLst/>
            </a:prstGeom>
          </p:spPr>
          <p:txBody>
            <a:bodyPr anchor="t" rtlCol="false" tIns="0" lIns="0" bIns="0" rIns="0">
              <a:spAutoFit/>
            </a:bodyPr>
            <a:lstStyle/>
            <a:p>
              <a:pPr algn="l">
                <a:lnSpc>
                  <a:spcPts val="4200"/>
                </a:lnSpc>
              </a:pPr>
              <a:r>
                <a:rPr lang="en-US" sz="3000">
                  <a:solidFill>
                    <a:srgbClr val="000000"/>
                  </a:solidFill>
                  <a:latin typeface="Clear Sans"/>
                  <a:ea typeface="Clear Sans"/>
                  <a:cs typeface="Clear Sans"/>
                  <a:sym typeface="Clear Sans"/>
                </a:rPr>
                <a:t>Project Recap</a:t>
              </a:r>
            </a:p>
          </p:txBody>
        </p:sp>
        <p:sp>
          <p:nvSpPr>
            <p:cNvPr name="Freeform 5" id="5"/>
            <p:cNvSpPr/>
            <p:nvPr/>
          </p:nvSpPr>
          <p:spPr>
            <a:xfrm flipH="false" flipV="false" rot="5400000">
              <a:off x="261" y="-261"/>
              <a:ext cx="615670" cy="616193"/>
            </a:xfrm>
            <a:custGeom>
              <a:avLst/>
              <a:gdLst/>
              <a:ahLst/>
              <a:cxnLst/>
              <a:rect r="r" b="b" t="t" l="l"/>
              <a:pathLst>
                <a:path h="616193" w="615670">
                  <a:moveTo>
                    <a:pt x="0" y="0"/>
                  </a:moveTo>
                  <a:lnTo>
                    <a:pt x="615670" y="0"/>
                  </a:lnTo>
                  <a:lnTo>
                    <a:pt x="615670" y="616192"/>
                  </a:lnTo>
                  <a:lnTo>
                    <a:pt x="0" y="616192"/>
                  </a:lnTo>
                  <a:lnTo>
                    <a:pt x="0" y="0"/>
                  </a:lnTo>
                  <a:close/>
                </a:path>
              </a:pathLst>
            </a:custGeom>
            <a:blipFill>
              <a:blip r:embed="rId2">
                <a:extLst>
                  <a:ext uri="{96DAC541-7B7A-43D3-8B79-37D633B846F1}">
                    <asvg:svgBlip xmlns:asvg="http://schemas.microsoft.com/office/drawing/2016/SVG/main" r:embed="rId3"/>
                  </a:ext>
                </a:extLst>
              </a:blip>
              <a:stretch>
                <a:fillRect l="-50" t="0" r="-34" b="0"/>
              </a:stretch>
            </a:blipFill>
          </p:spPr>
        </p:sp>
      </p:grpSp>
      <p:grpSp>
        <p:nvGrpSpPr>
          <p:cNvPr name="Group 6" id="6"/>
          <p:cNvGrpSpPr/>
          <p:nvPr/>
        </p:nvGrpSpPr>
        <p:grpSpPr>
          <a:xfrm rot="0">
            <a:off x="10051240" y="3241684"/>
            <a:ext cx="6974602" cy="461752"/>
            <a:chOff x="0" y="0"/>
            <a:chExt cx="9299470" cy="615670"/>
          </a:xfrm>
        </p:grpSpPr>
        <p:sp>
          <p:nvSpPr>
            <p:cNvPr name="TextBox 7" id="7"/>
            <p:cNvSpPr txBox="true"/>
            <p:nvPr/>
          </p:nvSpPr>
          <p:spPr>
            <a:xfrm rot="0">
              <a:off x="1265378" y="-57150"/>
              <a:ext cx="8034092" cy="666750"/>
            </a:xfrm>
            <a:prstGeom prst="rect">
              <a:avLst/>
            </a:prstGeom>
          </p:spPr>
          <p:txBody>
            <a:bodyPr anchor="t" rtlCol="false" tIns="0" lIns="0" bIns="0" rIns="0">
              <a:spAutoFit/>
            </a:bodyPr>
            <a:lstStyle/>
            <a:p>
              <a:pPr algn="l">
                <a:lnSpc>
                  <a:spcPts val="4200"/>
                </a:lnSpc>
              </a:pPr>
              <a:r>
                <a:rPr lang="en-US" sz="3000">
                  <a:solidFill>
                    <a:srgbClr val="000000"/>
                  </a:solidFill>
                  <a:latin typeface="Clear Sans"/>
                  <a:ea typeface="Clear Sans"/>
                  <a:cs typeface="Clear Sans"/>
                  <a:sym typeface="Clear Sans"/>
                </a:rPr>
                <a:t>Problem Analysis</a:t>
              </a:r>
            </a:p>
          </p:txBody>
        </p:sp>
        <p:sp>
          <p:nvSpPr>
            <p:cNvPr name="Freeform 8" id="8"/>
            <p:cNvSpPr/>
            <p:nvPr/>
          </p:nvSpPr>
          <p:spPr>
            <a:xfrm flipH="false" flipV="false" rot="5400000">
              <a:off x="261" y="-261"/>
              <a:ext cx="615670" cy="616193"/>
            </a:xfrm>
            <a:custGeom>
              <a:avLst/>
              <a:gdLst/>
              <a:ahLst/>
              <a:cxnLst/>
              <a:rect r="r" b="b" t="t" l="l"/>
              <a:pathLst>
                <a:path h="616193" w="615670">
                  <a:moveTo>
                    <a:pt x="0" y="0"/>
                  </a:moveTo>
                  <a:lnTo>
                    <a:pt x="615670" y="0"/>
                  </a:lnTo>
                  <a:lnTo>
                    <a:pt x="615670" y="616192"/>
                  </a:lnTo>
                  <a:lnTo>
                    <a:pt x="0" y="616192"/>
                  </a:lnTo>
                  <a:lnTo>
                    <a:pt x="0" y="0"/>
                  </a:lnTo>
                  <a:close/>
                </a:path>
              </a:pathLst>
            </a:custGeom>
            <a:blipFill>
              <a:blip r:embed="rId2">
                <a:extLst>
                  <a:ext uri="{96DAC541-7B7A-43D3-8B79-37D633B846F1}">
                    <asvg:svgBlip xmlns:asvg="http://schemas.microsoft.com/office/drawing/2016/SVG/main" r:embed="rId3"/>
                  </a:ext>
                </a:extLst>
              </a:blip>
              <a:stretch>
                <a:fillRect l="-50" t="0" r="-34" b="0"/>
              </a:stretch>
            </a:blipFill>
          </p:spPr>
        </p:sp>
      </p:grpSp>
      <p:grpSp>
        <p:nvGrpSpPr>
          <p:cNvPr name="Group 9" id="9"/>
          <p:cNvGrpSpPr/>
          <p:nvPr/>
        </p:nvGrpSpPr>
        <p:grpSpPr>
          <a:xfrm rot="0">
            <a:off x="10051240" y="4438218"/>
            <a:ext cx="6974602" cy="461857"/>
            <a:chOff x="0" y="0"/>
            <a:chExt cx="9299470" cy="615810"/>
          </a:xfrm>
        </p:grpSpPr>
        <p:sp>
          <p:nvSpPr>
            <p:cNvPr name="TextBox 10" id="10"/>
            <p:cNvSpPr txBox="true"/>
            <p:nvPr/>
          </p:nvSpPr>
          <p:spPr>
            <a:xfrm rot="0">
              <a:off x="1265378" y="-50940"/>
              <a:ext cx="8034092" cy="666750"/>
            </a:xfrm>
            <a:prstGeom prst="rect">
              <a:avLst/>
            </a:prstGeom>
          </p:spPr>
          <p:txBody>
            <a:bodyPr anchor="t" rtlCol="false" tIns="0" lIns="0" bIns="0" rIns="0">
              <a:spAutoFit/>
            </a:bodyPr>
            <a:lstStyle/>
            <a:p>
              <a:pPr algn="l">
                <a:lnSpc>
                  <a:spcPts val="4200"/>
                </a:lnSpc>
              </a:pPr>
              <a:r>
                <a:rPr lang="en-US" sz="3000">
                  <a:solidFill>
                    <a:srgbClr val="000000"/>
                  </a:solidFill>
                  <a:latin typeface="Clear Sans"/>
                  <a:ea typeface="Clear Sans"/>
                  <a:cs typeface="Clear Sans"/>
                  <a:sym typeface="Clear Sans"/>
                </a:rPr>
                <a:t>Process</a:t>
              </a:r>
            </a:p>
          </p:txBody>
        </p:sp>
        <p:sp>
          <p:nvSpPr>
            <p:cNvPr name="Freeform 11" id="11"/>
            <p:cNvSpPr/>
            <p:nvPr/>
          </p:nvSpPr>
          <p:spPr>
            <a:xfrm flipH="false" flipV="false" rot="5400000">
              <a:off x="261" y="-261"/>
              <a:ext cx="615670" cy="616193"/>
            </a:xfrm>
            <a:custGeom>
              <a:avLst/>
              <a:gdLst/>
              <a:ahLst/>
              <a:cxnLst/>
              <a:rect r="r" b="b" t="t" l="l"/>
              <a:pathLst>
                <a:path h="616193" w="615670">
                  <a:moveTo>
                    <a:pt x="0" y="0"/>
                  </a:moveTo>
                  <a:lnTo>
                    <a:pt x="615670" y="0"/>
                  </a:lnTo>
                  <a:lnTo>
                    <a:pt x="615670" y="616192"/>
                  </a:lnTo>
                  <a:lnTo>
                    <a:pt x="0" y="616192"/>
                  </a:lnTo>
                  <a:lnTo>
                    <a:pt x="0" y="0"/>
                  </a:lnTo>
                  <a:close/>
                </a:path>
              </a:pathLst>
            </a:custGeom>
            <a:blipFill>
              <a:blip r:embed="rId2">
                <a:extLst>
                  <a:ext uri="{96DAC541-7B7A-43D3-8B79-37D633B846F1}">
                    <asvg:svgBlip xmlns:asvg="http://schemas.microsoft.com/office/drawing/2016/SVG/main" r:embed="rId3"/>
                  </a:ext>
                </a:extLst>
              </a:blip>
              <a:stretch>
                <a:fillRect l="-50" t="0" r="-34" b="0"/>
              </a:stretch>
            </a:blipFill>
          </p:spPr>
        </p:sp>
      </p:grpSp>
      <p:sp>
        <p:nvSpPr>
          <p:cNvPr name="TextBox 12" id="12"/>
          <p:cNvSpPr txBox="true"/>
          <p:nvPr/>
        </p:nvSpPr>
        <p:spPr>
          <a:xfrm rot="0">
            <a:off x="11000274" y="5477425"/>
            <a:ext cx="6025569" cy="514350"/>
          </a:xfrm>
          <a:prstGeom prst="rect">
            <a:avLst/>
          </a:prstGeom>
        </p:spPr>
        <p:txBody>
          <a:bodyPr anchor="t" rtlCol="false" tIns="0" lIns="0" bIns="0" rIns="0">
            <a:spAutoFit/>
          </a:bodyPr>
          <a:lstStyle/>
          <a:p>
            <a:pPr algn="l">
              <a:lnSpc>
                <a:spcPts val="4200"/>
              </a:lnSpc>
            </a:pPr>
            <a:r>
              <a:rPr lang="en-US" sz="3000">
                <a:solidFill>
                  <a:srgbClr val="000000"/>
                </a:solidFill>
                <a:latin typeface="Clear Sans"/>
                <a:ea typeface="Clear Sans"/>
                <a:cs typeface="Clear Sans"/>
                <a:sym typeface="Clear Sans"/>
              </a:rPr>
              <a:t>Data Visualization</a:t>
            </a:r>
          </a:p>
        </p:txBody>
      </p:sp>
      <p:sp>
        <p:nvSpPr>
          <p:cNvPr name="Freeform 13" id="13"/>
          <p:cNvSpPr/>
          <p:nvPr/>
        </p:nvSpPr>
        <p:spPr>
          <a:xfrm flipH="false" flipV="false" rot="5400000">
            <a:off x="10051436" y="5529721"/>
            <a:ext cx="461752" cy="462144"/>
          </a:xfrm>
          <a:custGeom>
            <a:avLst/>
            <a:gdLst/>
            <a:ahLst/>
            <a:cxnLst/>
            <a:rect r="r" b="b" t="t" l="l"/>
            <a:pathLst>
              <a:path h="462144" w="461752">
                <a:moveTo>
                  <a:pt x="0" y="0"/>
                </a:moveTo>
                <a:lnTo>
                  <a:pt x="461752" y="0"/>
                </a:lnTo>
                <a:lnTo>
                  <a:pt x="461752" y="462145"/>
                </a:lnTo>
                <a:lnTo>
                  <a:pt x="0" y="462145"/>
                </a:lnTo>
                <a:lnTo>
                  <a:pt x="0" y="0"/>
                </a:lnTo>
                <a:close/>
              </a:path>
            </a:pathLst>
          </a:custGeom>
          <a:blipFill>
            <a:blip r:embed="rId2">
              <a:extLst>
                <a:ext uri="{96DAC541-7B7A-43D3-8B79-37D633B846F1}">
                  <asvg:svgBlip xmlns:asvg="http://schemas.microsoft.com/office/drawing/2016/SVG/main" r:embed="rId3"/>
                </a:ext>
              </a:extLst>
            </a:blip>
            <a:stretch>
              <a:fillRect l="-50" t="0" r="-34" b="0"/>
            </a:stretch>
          </a:blipFill>
        </p:spPr>
      </p:sp>
      <p:sp>
        <p:nvSpPr>
          <p:cNvPr name="Freeform 14" id="14"/>
          <p:cNvSpPr/>
          <p:nvPr/>
        </p:nvSpPr>
        <p:spPr>
          <a:xfrm flipH="false" flipV="false" rot="5400000">
            <a:off x="10051436" y="6673838"/>
            <a:ext cx="461752" cy="462144"/>
          </a:xfrm>
          <a:custGeom>
            <a:avLst/>
            <a:gdLst/>
            <a:ahLst/>
            <a:cxnLst/>
            <a:rect r="r" b="b" t="t" l="l"/>
            <a:pathLst>
              <a:path h="462144" w="461752">
                <a:moveTo>
                  <a:pt x="0" y="0"/>
                </a:moveTo>
                <a:lnTo>
                  <a:pt x="461752" y="0"/>
                </a:lnTo>
                <a:lnTo>
                  <a:pt x="461752" y="462144"/>
                </a:lnTo>
                <a:lnTo>
                  <a:pt x="0" y="462144"/>
                </a:lnTo>
                <a:lnTo>
                  <a:pt x="0" y="0"/>
                </a:lnTo>
                <a:close/>
              </a:path>
            </a:pathLst>
          </a:custGeom>
          <a:blipFill>
            <a:blip r:embed="rId2">
              <a:extLst>
                <a:ext uri="{96DAC541-7B7A-43D3-8B79-37D633B846F1}">
                  <asvg:svgBlip xmlns:asvg="http://schemas.microsoft.com/office/drawing/2016/SVG/main" r:embed="rId3"/>
                </a:ext>
              </a:extLst>
            </a:blip>
            <a:stretch>
              <a:fillRect l="-50" t="0" r="-34" b="0"/>
            </a:stretch>
          </a:blipFill>
        </p:spPr>
      </p:sp>
      <p:grpSp>
        <p:nvGrpSpPr>
          <p:cNvPr name="Group 15" id="15"/>
          <p:cNvGrpSpPr/>
          <p:nvPr/>
        </p:nvGrpSpPr>
        <p:grpSpPr>
          <a:xfrm rot="0">
            <a:off x="10051240" y="7873835"/>
            <a:ext cx="6974602" cy="461857"/>
            <a:chOff x="0" y="0"/>
            <a:chExt cx="9299470" cy="615810"/>
          </a:xfrm>
        </p:grpSpPr>
        <p:sp>
          <p:nvSpPr>
            <p:cNvPr name="TextBox 16" id="16"/>
            <p:cNvSpPr txBox="true"/>
            <p:nvPr/>
          </p:nvSpPr>
          <p:spPr>
            <a:xfrm rot="0">
              <a:off x="1265378" y="-50940"/>
              <a:ext cx="8034092" cy="666750"/>
            </a:xfrm>
            <a:prstGeom prst="rect">
              <a:avLst/>
            </a:prstGeom>
          </p:spPr>
          <p:txBody>
            <a:bodyPr anchor="t" rtlCol="false" tIns="0" lIns="0" bIns="0" rIns="0">
              <a:spAutoFit/>
            </a:bodyPr>
            <a:lstStyle/>
            <a:p>
              <a:pPr algn="l">
                <a:lnSpc>
                  <a:spcPts val="4200"/>
                </a:lnSpc>
              </a:pPr>
              <a:r>
                <a:rPr lang="en-US" sz="3000">
                  <a:solidFill>
                    <a:srgbClr val="000000"/>
                  </a:solidFill>
                  <a:latin typeface="Clear Sans"/>
                  <a:ea typeface="Clear Sans"/>
                  <a:cs typeface="Clear Sans"/>
                  <a:sym typeface="Clear Sans"/>
                </a:rPr>
                <a:t>Thank You Page</a:t>
              </a:r>
            </a:p>
          </p:txBody>
        </p:sp>
        <p:sp>
          <p:nvSpPr>
            <p:cNvPr name="Freeform 17" id="17"/>
            <p:cNvSpPr/>
            <p:nvPr/>
          </p:nvSpPr>
          <p:spPr>
            <a:xfrm flipH="false" flipV="false" rot="5400000">
              <a:off x="261" y="-261"/>
              <a:ext cx="615670" cy="616193"/>
            </a:xfrm>
            <a:custGeom>
              <a:avLst/>
              <a:gdLst/>
              <a:ahLst/>
              <a:cxnLst/>
              <a:rect r="r" b="b" t="t" l="l"/>
              <a:pathLst>
                <a:path h="616193" w="615670">
                  <a:moveTo>
                    <a:pt x="0" y="0"/>
                  </a:moveTo>
                  <a:lnTo>
                    <a:pt x="615670" y="0"/>
                  </a:lnTo>
                  <a:lnTo>
                    <a:pt x="615670" y="616192"/>
                  </a:lnTo>
                  <a:lnTo>
                    <a:pt x="0" y="616192"/>
                  </a:lnTo>
                  <a:lnTo>
                    <a:pt x="0" y="0"/>
                  </a:lnTo>
                  <a:close/>
                </a:path>
              </a:pathLst>
            </a:custGeom>
            <a:blipFill>
              <a:blip r:embed="rId2">
                <a:extLst>
                  <a:ext uri="{96DAC541-7B7A-43D3-8B79-37D633B846F1}">
                    <asvg:svgBlip xmlns:asvg="http://schemas.microsoft.com/office/drawing/2016/SVG/main" r:embed="rId3"/>
                  </a:ext>
                </a:extLst>
              </a:blip>
              <a:stretch>
                <a:fillRect l="-50" t="0" r="-34" b="0"/>
              </a:stretch>
            </a:blipFill>
          </p:spPr>
        </p:sp>
      </p:grpSp>
      <p:sp>
        <p:nvSpPr>
          <p:cNvPr name="Freeform 18" id="18"/>
          <p:cNvSpPr/>
          <p:nvPr/>
        </p:nvSpPr>
        <p:spPr>
          <a:xfrm flipH="false" flipV="false" rot="0">
            <a:off x="1613011" y="342843"/>
            <a:ext cx="4384709" cy="2596144"/>
          </a:xfrm>
          <a:custGeom>
            <a:avLst/>
            <a:gdLst/>
            <a:ahLst/>
            <a:cxnLst/>
            <a:rect r="r" b="b" t="t" l="l"/>
            <a:pathLst>
              <a:path h="2596144" w="4384709">
                <a:moveTo>
                  <a:pt x="0" y="0"/>
                </a:moveTo>
                <a:lnTo>
                  <a:pt x="4384709" y="0"/>
                </a:lnTo>
                <a:lnTo>
                  <a:pt x="4384709" y="2596145"/>
                </a:lnTo>
                <a:lnTo>
                  <a:pt x="0" y="2596145"/>
                </a:lnTo>
                <a:lnTo>
                  <a:pt x="0" y="0"/>
                </a:lnTo>
                <a:close/>
              </a:path>
            </a:pathLst>
          </a:custGeom>
          <a:blipFill>
            <a:blip r:embed="rId4"/>
            <a:stretch>
              <a:fillRect l="0" t="0" r="0" b="0"/>
            </a:stretch>
          </a:blipFill>
        </p:spPr>
      </p:sp>
      <p:grpSp>
        <p:nvGrpSpPr>
          <p:cNvPr name="Group 19" id="19"/>
          <p:cNvGrpSpPr/>
          <p:nvPr/>
        </p:nvGrpSpPr>
        <p:grpSpPr>
          <a:xfrm rot="0">
            <a:off x="1410720" y="3875226"/>
            <a:ext cx="6157958" cy="2049699"/>
            <a:chOff x="0" y="0"/>
            <a:chExt cx="8210610" cy="2732932"/>
          </a:xfrm>
        </p:grpSpPr>
        <p:sp>
          <p:nvSpPr>
            <p:cNvPr name="TextBox 20" id="20"/>
            <p:cNvSpPr txBox="true"/>
            <p:nvPr/>
          </p:nvSpPr>
          <p:spPr>
            <a:xfrm rot="0">
              <a:off x="53792" y="1993246"/>
              <a:ext cx="8156818" cy="739687"/>
            </a:xfrm>
            <a:prstGeom prst="rect">
              <a:avLst/>
            </a:prstGeom>
          </p:spPr>
          <p:txBody>
            <a:bodyPr anchor="t" rtlCol="false" tIns="0" lIns="0" bIns="0" rIns="0">
              <a:spAutoFit/>
            </a:bodyPr>
            <a:lstStyle/>
            <a:p>
              <a:pPr algn="l">
                <a:lnSpc>
                  <a:spcPts val="4550"/>
                </a:lnSpc>
              </a:pPr>
              <a:r>
                <a:rPr lang="en-US" sz="3500">
                  <a:solidFill>
                    <a:srgbClr val="FFFFFF"/>
                  </a:solidFill>
                  <a:latin typeface="Hammersmith One"/>
                  <a:ea typeface="Hammersmith One"/>
                  <a:cs typeface="Hammersmith One"/>
                  <a:sym typeface="Hammersmith One"/>
                </a:rPr>
                <a:t>Our Key Discussion Points</a:t>
              </a:r>
            </a:p>
          </p:txBody>
        </p:sp>
        <p:sp>
          <p:nvSpPr>
            <p:cNvPr name="TextBox 21" id="21"/>
            <p:cNvSpPr txBox="true"/>
            <p:nvPr/>
          </p:nvSpPr>
          <p:spPr>
            <a:xfrm rot="0">
              <a:off x="0" y="76200"/>
              <a:ext cx="8210610" cy="1650824"/>
            </a:xfrm>
            <a:prstGeom prst="rect">
              <a:avLst/>
            </a:prstGeom>
          </p:spPr>
          <p:txBody>
            <a:bodyPr anchor="t" rtlCol="false" tIns="0" lIns="0" bIns="0" rIns="0">
              <a:spAutoFit/>
            </a:bodyPr>
            <a:lstStyle/>
            <a:p>
              <a:pPr algn="l" marL="0" indent="0" lvl="0">
                <a:lnSpc>
                  <a:spcPts val="9349"/>
                </a:lnSpc>
                <a:spcBef>
                  <a:spcPct val="0"/>
                </a:spcBef>
              </a:pPr>
              <a:r>
                <a:rPr lang="en-US" sz="8499">
                  <a:solidFill>
                    <a:srgbClr val="FFFFFF"/>
                  </a:solidFill>
                  <a:latin typeface="Hammersmith One"/>
                  <a:ea typeface="Hammersmith One"/>
                  <a:cs typeface="Hammersmith One"/>
                  <a:sym typeface="Hammersmith One"/>
                </a:rPr>
                <a:t>Agenda</a:t>
              </a:r>
            </a:p>
          </p:txBody>
        </p:sp>
      </p:grpSp>
      <p:sp>
        <p:nvSpPr>
          <p:cNvPr name="TextBox 22" id="22"/>
          <p:cNvSpPr txBox="true"/>
          <p:nvPr/>
        </p:nvSpPr>
        <p:spPr>
          <a:xfrm rot="0">
            <a:off x="11000274" y="6572800"/>
            <a:ext cx="6025569" cy="514350"/>
          </a:xfrm>
          <a:prstGeom prst="rect">
            <a:avLst/>
          </a:prstGeom>
        </p:spPr>
        <p:txBody>
          <a:bodyPr anchor="t" rtlCol="false" tIns="0" lIns="0" bIns="0" rIns="0">
            <a:spAutoFit/>
          </a:bodyPr>
          <a:lstStyle/>
          <a:p>
            <a:pPr algn="l">
              <a:lnSpc>
                <a:spcPts val="4200"/>
              </a:lnSpc>
            </a:pPr>
            <a:r>
              <a:rPr lang="en-US" sz="3000">
                <a:solidFill>
                  <a:srgbClr val="000000"/>
                </a:solidFill>
                <a:latin typeface="Clear Sans"/>
                <a:ea typeface="Clear Sans"/>
                <a:cs typeface="Clear Sans"/>
                <a:sym typeface="Clear Sans"/>
              </a:rPr>
              <a:t>Summary and Analysis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762672" y="0"/>
            <a:ext cx="8525328" cy="10287000"/>
            <a:chOff x="0" y="0"/>
            <a:chExt cx="11367104" cy="13716000"/>
          </a:xfrm>
        </p:grpSpPr>
        <p:pic>
          <p:nvPicPr>
            <p:cNvPr name="Picture 3" id="3"/>
            <p:cNvPicPr>
              <a:picLocks noChangeAspect="true"/>
            </p:cNvPicPr>
            <p:nvPr/>
          </p:nvPicPr>
          <p:blipFill>
            <a:blip r:embed="rId2"/>
            <a:srcRect l="22375" t="0" r="22375" b="0"/>
            <a:stretch>
              <a:fillRect/>
            </a:stretch>
          </p:blipFill>
          <p:spPr>
            <a:xfrm flipH="false" flipV="false">
              <a:off x="0" y="0"/>
              <a:ext cx="11367104" cy="13716000"/>
            </a:xfrm>
            <a:prstGeom prst="rect">
              <a:avLst/>
            </a:prstGeom>
          </p:spPr>
        </p:pic>
      </p:grpSp>
      <p:sp>
        <p:nvSpPr>
          <p:cNvPr name="Freeform 4" id="4"/>
          <p:cNvSpPr/>
          <p:nvPr/>
        </p:nvSpPr>
        <p:spPr>
          <a:xfrm flipH="false" flipV="false" rot="-5400000">
            <a:off x="9766290" y="2676261"/>
            <a:ext cx="8518093" cy="8525328"/>
          </a:xfrm>
          <a:custGeom>
            <a:avLst/>
            <a:gdLst/>
            <a:ahLst/>
            <a:cxnLst/>
            <a:rect r="r" b="b" t="t" l="l"/>
            <a:pathLst>
              <a:path h="8525328" w="8518093">
                <a:moveTo>
                  <a:pt x="0" y="0"/>
                </a:moveTo>
                <a:lnTo>
                  <a:pt x="8518092" y="0"/>
                </a:lnTo>
                <a:lnTo>
                  <a:pt x="8518092" y="8525328"/>
                </a:lnTo>
                <a:lnTo>
                  <a:pt x="0" y="8525328"/>
                </a:lnTo>
                <a:lnTo>
                  <a:pt x="0" y="0"/>
                </a:lnTo>
                <a:close/>
              </a:path>
            </a:pathLst>
          </a:custGeom>
          <a:blipFill>
            <a:blip r:embed="rId3">
              <a:extLst>
                <a:ext uri="{96DAC541-7B7A-43D3-8B79-37D633B846F1}">
                  <asvg:svgBlip xmlns:asvg="http://schemas.microsoft.com/office/drawing/2016/SVG/main" r:embed="rId4"/>
                </a:ext>
              </a:extLst>
            </a:blip>
            <a:stretch>
              <a:fillRect l="-50" t="0" r="-34" b="0"/>
            </a:stretch>
          </a:blipFill>
        </p:spPr>
      </p:sp>
      <p:grpSp>
        <p:nvGrpSpPr>
          <p:cNvPr name="Group 5" id="5"/>
          <p:cNvGrpSpPr/>
          <p:nvPr/>
        </p:nvGrpSpPr>
        <p:grpSpPr>
          <a:xfrm rot="0">
            <a:off x="1028700" y="2124254"/>
            <a:ext cx="6840547" cy="5823307"/>
            <a:chOff x="0" y="0"/>
            <a:chExt cx="9120730" cy="7764410"/>
          </a:xfrm>
        </p:grpSpPr>
        <p:sp>
          <p:nvSpPr>
            <p:cNvPr name="TextBox 6" id="6"/>
            <p:cNvSpPr txBox="true"/>
            <p:nvPr/>
          </p:nvSpPr>
          <p:spPr>
            <a:xfrm rot="0">
              <a:off x="0" y="4896700"/>
              <a:ext cx="9120730" cy="731308"/>
            </a:xfrm>
            <a:prstGeom prst="rect">
              <a:avLst/>
            </a:prstGeom>
          </p:spPr>
          <p:txBody>
            <a:bodyPr anchor="t" rtlCol="false" tIns="0" lIns="0" bIns="0" rIns="0">
              <a:spAutoFit/>
            </a:bodyPr>
            <a:lstStyle/>
            <a:p>
              <a:pPr algn="l">
                <a:lnSpc>
                  <a:spcPts val="4550"/>
                </a:lnSpc>
              </a:pPr>
              <a:r>
                <a:rPr lang="en-US" sz="3500">
                  <a:solidFill>
                    <a:srgbClr val="000000"/>
                  </a:solidFill>
                  <a:latin typeface="Hammersmith One"/>
                  <a:ea typeface="Hammersmith One"/>
                  <a:cs typeface="Hammersmith One"/>
                  <a:sym typeface="Hammersmith One"/>
                </a:rPr>
                <a:t>Who is our Target Audience?</a:t>
              </a:r>
            </a:p>
          </p:txBody>
        </p:sp>
        <p:sp>
          <p:nvSpPr>
            <p:cNvPr name="TextBox 7" id="7"/>
            <p:cNvSpPr txBox="true"/>
            <p:nvPr/>
          </p:nvSpPr>
          <p:spPr>
            <a:xfrm rot="0">
              <a:off x="0" y="5904919"/>
              <a:ext cx="9120730" cy="1859491"/>
            </a:xfrm>
            <a:prstGeom prst="rect">
              <a:avLst/>
            </a:prstGeom>
          </p:spPr>
          <p:txBody>
            <a:bodyPr anchor="t" rtlCol="false" tIns="0" lIns="0" bIns="0" rIns="0">
              <a:spAutoFit/>
            </a:bodyPr>
            <a:lstStyle/>
            <a:p>
              <a:pPr algn="l">
                <a:lnSpc>
                  <a:spcPts val="2800"/>
                </a:lnSpc>
              </a:pPr>
              <a:r>
                <a:rPr lang="en-US" sz="2000">
                  <a:solidFill>
                    <a:srgbClr val="000000"/>
                  </a:solidFill>
                  <a:latin typeface="Clear Sans"/>
                  <a:ea typeface="Clear Sans"/>
                  <a:cs typeface="Clear Sans"/>
                  <a:sym typeface="Clear Sans"/>
                </a:rPr>
                <a:t>The analysis focuses on subscription trends, customer demographics, and engagement patterns using data on subscription plans, payment methods, and regional preferences collected over 2 years.</a:t>
              </a:r>
            </a:p>
          </p:txBody>
        </p:sp>
        <p:sp>
          <p:nvSpPr>
            <p:cNvPr name="TextBox 8" id="8"/>
            <p:cNvSpPr txBox="true"/>
            <p:nvPr/>
          </p:nvSpPr>
          <p:spPr>
            <a:xfrm rot="0">
              <a:off x="0" y="-57150"/>
              <a:ext cx="9120730" cy="3012017"/>
            </a:xfrm>
            <a:prstGeom prst="rect">
              <a:avLst/>
            </a:prstGeom>
          </p:spPr>
          <p:txBody>
            <a:bodyPr anchor="t" rtlCol="false" tIns="0" lIns="0" bIns="0" rIns="0">
              <a:spAutoFit/>
            </a:bodyPr>
            <a:lstStyle/>
            <a:p>
              <a:pPr algn="l" marL="0" indent="0" lvl="0">
                <a:lnSpc>
                  <a:spcPts val="9099"/>
                </a:lnSpc>
                <a:spcBef>
                  <a:spcPct val="0"/>
                </a:spcBef>
              </a:pPr>
              <a:r>
                <a:rPr lang="en-US" sz="6999" spc="-139">
                  <a:solidFill>
                    <a:srgbClr val="000000"/>
                  </a:solidFill>
                  <a:latin typeface="Hammersmith One"/>
                  <a:ea typeface="Hammersmith One"/>
                  <a:cs typeface="Hammersmith One"/>
                  <a:sym typeface="Hammersmith One"/>
                </a:rPr>
                <a:t>Introduction of Project</a:t>
              </a:r>
            </a:p>
          </p:txBody>
        </p:sp>
        <p:sp>
          <p:nvSpPr>
            <p:cNvPr name="Freeform 9" id="9"/>
            <p:cNvSpPr/>
            <p:nvPr/>
          </p:nvSpPr>
          <p:spPr>
            <a:xfrm flipH="false" flipV="false" rot="0">
              <a:off x="0" y="3304762"/>
              <a:ext cx="7245144" cy="535442"/>
            </a:xfrm>
            <a:custGeom>
              <a:avLst/>
              <a:gdLst/>
              <a:ahLst/>
              <a:cxnLst/>
              <a:rect r="r" b="b" t="t" l="l"/>
              <a:pathLst>
                <a:path h="535442" w="7245144">
                  <a:moveTo>
                    <a:pt x="0" y="0"/>
                  </a:moveTo>
                  <a:lnTo>
                    <a:pt x="7245144" y="0"/>
                  </a:lnTo>
                  <a:lnTo>
                    <a:pt x="7245144" y="535442"/>
                  </a:lnTo>
                  <a:lnTo>
                    <a:pt x="0" y="535442"/>
                  </a:lnTo>
                  <a:lnTo>
                    <a:pt x="0" y="0"/>
                  </a:lnTo>
                  <a:close/>
                </a:path>
              </a:pathLst>
            </a:custGeom>
            <a:blipFill>
              <a:blip r:embed="rId5">
                <a:extLst>
                  <a:ext uri="{96DAC541-7B7A-43D3-8B79-37D633B846F1}">
                    <asvg:svgBlip xmlns:asvg="http://schemas.microsoft.com/office/drawing/2016/SVG/main" r:embed="rId6"/>
                  </a:ext>
                </a:extLst>
              </a:blip>
              <a:stretch>
                <a:fillRect l="-171" t="-308623" r="-7088" b="-1042730"/>
              </a:stretch>
            </a:blipFill>
          </p:spPr>
        </p:sp>
      </p:grpSp>
    </p:spTree>
  </p:cSld>
  <p:clrMapOvr>
    <a:masterClrMapping/>
  </p:clrMapOvr>
</p:sld>
</file>

<file path=ppt/slides/slide4.xml><?xml version="1.0" encoding="utf-8"?>
<p:sld xmlns:p="http://schemas.openxmlformats.org/presentationml/2006/main" xmlns:a="http://schemas.openxmlformats.org/drawingml/2006/main">
  <p:cSld>
    <p:bg>
      <p:bgPr>
        <a:solidFill>
          <a:srgbClr val="FFB923"/>
        </a:solidFill>
      </p:bgPr>
    </p:bg>
    <p:spTree>
      <p:nvGrpSpPr>
        <p:cNvPr id="1" name=""/>
        <p:cNvGrpSpPr/>
        <p:nvPr/>
      </p:nvGrpSpPr>
      <p:grpSpPr>
        <a:xfrm>
          <a:off x="0" y="0"/>
          <a:ext cx="0" cy="0"/>
          <a:chOff x="0" y="0"/>
          <a:chExt cx="0" cy="0"/>
        </a:xfrm>
      </p:grpSpPr>
      <p:grpSp>
        <p:nvGrpSpPr>
          <p:cNvPr name="Group 2" id="2"/>
          <p:cNvGrpSpPr/>
          <p:nvPr/>
        </p:nvGrpSpPr>
        <p:grpSpPr>
          <a:xfrm rot="0">
            <a:off x="1362075" y="2409401"/>
            <a:ext cx="613667" cy="61366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3500"/>
                </a:lnSpc>
              </a:pPr>
            </a:p>
          </p:txBody>
        </p:sp>
      </p:grpSp>
      <p:sp>
        <p:nvSpPr>
          <p:cNvPr name="TextBox 5" id="5"/>
          <p:cNvSpPr txBox="true"/>
          <p:nvPr/>
        </p:nvSpPr>
        <p:spPr>
          <a:xfrm rot="0">
            <a:off x="2369240" y="2433659"/>
            <a:ext cx="2251461" cy="431800"/>
          </a:xfrm>
          <a:prstGeom prst="rect">
            <a:avLst/>
          </a:prstGeom>
        </p:spPr>
        <p:txBody>
          <a:bodyPr anchor="t" rtlCol="false" tIns="0" lIns="0" bIns="0" rIns="0">
            <a:spAutoFit/>
          </a:bodyPr>
          <a:lstStyle/>
          <a:p>
            <a:pPr algn="ctr">
              <a:lnSpc>
                <a:spcPts val="3500"/>
              </a:lnSpc>
              <a:spcBef>
                <a:spcPct val="0"/>
              </a:spcBef>
            </a:pPr>
            <a:r>
              <a:rPr lang="en-US" sz="2500">
                <a:solidFill>
                  <a:srgbClr val="000000"/>
                </a:solidFill>
                <a:latin typeface="Clear Sans"/>
                <a:ea typeface="Clear Sans"/>
                <a:cs typeface="Clear Sans"/>
                <a:sym typeface="Clear Sans"/>
              </a:rPr>
              <a:t>Data Collecting</a:t>
            </a:r>
          </a:p>
        </p:txBody>
      </p:sp>
      <p:sp>
        <p:nvSpPr>
          <p:cNvPr name="TextBox 6" id="6"/>
          <p:cNvSpPr txBox="true"/>
          <p:nvPr/>
        </p:nvSpPr>
        <p:spPr>
          <a:xfrm rot="0">
            <a:off x="6572769" y="159703"/>
            <a:ext cx="4480203"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Process</a:t>
            </a:r>
          </a:p>
        </p:txBody>
      </p:sp>
      <p:grpSp>
        <p:nvGrpSpPr>
          <p:cNvPr name="Group 7" id="7"/>
          <p:cNvGrpSpPr/>
          <p:nvPr/>
        </p:nvGrpSpPr>
        <p:grpSpPr>
          <a:xfrm rot="0">
            <a:off x="1362075" y="3642083"/>
            <a:ext cx="613667" cy="61366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3500"/>
                </a:lnSpc>
              </a:pPr>
            </a:p>
          </p:txBody>
        </p:sp>
      </p:grpSp>
      <p:sp>
        <p:nvSpPr>
          <p:cNvPr name="TextBox 10" id="10"/>
          <p:cNvSpPr txBox="true"/>
          <p:nvPr/>
        </p:nvSpPr>
        <p:spPr>
          <a:xfrm rot="0">
            <a:off x="2369240" y="3666342"/>
            <a:ext cx="2891645" cy="431800"/>
          </a:xfrm>
          <a:prstGeom prst="rect">
            <a:avLst/>
          </a:prstGeom>
        </p:spPr>
        <p:txBody>
          <a:bodyPr anchor="t" rtlCol="false" tIns="0" lIns="0" bIns="0" rIns="0">
            <a:spAutoFit/>
          </a:bodyPr>
          <a:lstStyle/>
          <a:p>
            <a:pPr algn="ctr">
              <a:lnSpc>
                <a:spcPts val="3500"/>
              </a:lnSpc>
              <a:spcBef>
                <a:spcPct val="0"/>
              </a:spcBef>
            </a:pPr>
            <a:r>
              <a:rPr lang="en-US" sz="2500">
                <a:solidFill>
                  <a:srgbClr val="000000"/>
                </a:solidFill>
                <a:latin typeface="Clear Sans"/>
                <a:ea typeface="Clear Sans"/>
                <a:cs typeface="Clear Sans"/>
                <a:sym typeface="Clear Sans"/>
              </a:rPr>
              <a:t>Data Understanding</a:t>
            </a:r>
          </a:p>
        </p:txBody>
      </p:sp>
      <p:grpSp>
        <p:nvGrpSpPr>
          <p:cNvPr name="Group 11" id="11"/>
          <p:cNvGrpSpPr/>
          <p:nvPr/>
        </p:nvGrpSpPr>
        <p:grpSpPr>
          <a:xfrm rot="0">
            <a:off x="1362075" y="4874766"/>
            <a:ext cx="613667" cy="61366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3500"/>
                </a:lnSpc>
              </a:pPr>
            </a:p>
          </p:txBody>
        </p:sp>
      </p:grpSp>
      <p:sp>
        <p:nvSpPr>
          <p:cNvPr name="TextBox 14" id="14"/>
          <p:cNvSpPr txBox="true"/>
          <p:nvPr/>
        </p:nvSpPr>
        <p:spPr>
          <a:xfrm rot="0">
            <a:off x="2369240" y="4899025"/>
            <a:ext cx="2096934" cy="431800"/>
          </a:xfrm>
          <a:prstGeom prst="rect">
            <a:avLst/>
          </a:prstGeom>
        </p:spPr>
        <p:txBody>
          <a:bodyPr anchor="t" rtlCol="false" tIns="0" lIns="0" bIns="0" rIns="0">
            <a:spAutoFit/>
          </a:bodyPr>
          <a:lstStyle/>
          <a:p>
            <a:pPr algn="ctr">
              <a:lnSpc>
                <a:spcPts val="3500"/>
              </a:lnSpc>
              <a:spcBef>
                <a:spcPct val="0"/>
              </a:spcBef>
            </a:pPr>
            <a:r>
              <a:rPr lang="en-US" sz="2500">
                <a:solidFill>
                  <a:srgbClr val="000000"/>
                </a:solidFill>
                <a:latin typeface="Clear Sans"/>
                <a:ea typeface="Clear Sans"/>
                <a:cs typeface="Clear Sans"/>
                <a:sym typeface="Clear Sans"/>
              </a:rPr>
              <a:t>Data Cleaning</a:t>
            </a:r>
          </a:p>
        </p:txBody>
      </p:sp>
      <p:grpSp>
        <p:nvGrpSpPr>
          <p:cNvPr name="Group 15" id="15"/>
          <p:cNvGrpSpPr/>
          <p:nvPr/>
        </p:nvGrpSpPr>
        <p:grpSpPr>
          <a:xfrm rot="0">
            <a:off x="1362075" y="6107449"/>
            <a:ext cx="613667" cy="61366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7" id="17"/>
            <p:cNvSpPr txBox="true"/>
            <p:nvPr/>
          </p:nvSpPr>
          <p:spPr>
            <a:xfrm>
              <a:off x="76200" y="19050"/>
              <a:ext cx="660400" cy="717550"/>
            </a:xfrm>
            <a:prstGeom prst="rect">
              <a:avLst/>
            </a:prstGeom>
          </p:spPr>
          <p:txBody>
            <a:bodyPr anchor="ctr" rtlCol="false" tIns="50800" lIns="50800" bIns="50800" rIns="50800"/>
            <a:lstStyle/>
            <a:p>
              <a:pPr algn="ctr">
                <a:lnSpc>
                  <a:spcPts val="3500"/>
                </a:lnSpc>
              </a:pPr>
            </a:p>
          </p:txBody>
        </p:sp>
      </p:grpSp>
      <p:sp>
        <p:nvSpPr>
          <p:cNvPr name="TextBox 18" id="18"/>
          <p:cNvSpPr txBox="true"/>
          <p:nvPr/>
        </p:nvSpPr>
        <p:spPr>
          <a:xfrm rot="0">
            <a:off x="2369240" y="6131708"/>
            <a:ext cx="2052784" cy="431800"/>
          </a:xfrm>
          <a:prstGeom prst="rect">
            <a:avLst/>
          </a:prstGeom>
        </p:spPr>
        <p:txBody>
          <a:bodyPr anchor="t" rtlCol="false" tIns="0" lIns="0" bIns="0" rIns="0">
            <a:spAutoFit/>
          </a:bodyPr>
          <a:lstStyle/>
          <a:p>
            <a:pPr algn="ctr">
              <a:lnSpc>
                <a:spcPts val="3500"/>
              </a:lnSpc>
              <a:spcBef>
                <a:spcPct val="0"/>
              </a:spcBef>
            </a:pPr>
            <a:r>
              <a:rPr lang="en-US" sz="2500">
                <a:solidFill>
                  <a:srgbClr val="000000"/>
                </a:solidFill>
                <a:latin typeface="Clear Sans"/>
                <a:ea typeface="Clear Sans"/>
                <a:cs typeface="Clear Sans"/>
                <a:sym typeface="Clear Sans"/>
              </a:rPr>
              <a:t>Data Modeling</a:t>
            </a:r>
          </a:p>
        </p:txBody>
      </p:sp>
      <p:grpSp>
        <p:nvGrpSpPr>
          <p:cNvPr name="Group 19" id="19"/>
          <p:cNvGrpSpPr/>
          <p:nvPr/>
        </p:nvGrpSpPr>
        <p:grpSpPr>
          <a:xfrm rot="0">
            <a:off x="1362075" y="7340132"/>
            <a:ext cx="613667" cy="613667"/>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1" id="21"/>
            <p:cNvSpPr txBox="true"/>
            <p:nvPr/>
          </p:nvSpPr>
          <p:spPr>
            <a:xfrm>
              <a:off x="76200" y="19050"/>
              <a:ext cx="660400" cy="717550"/>
            </a:xfrm>
            <a:prstGeom prst="rect">
              <a:avLst/>
            </a:prstGeom>
          </p:spPr>
          <p:txBody>
            <a:bodyPr anchor="ctr" rtlCol="false" tIns="50800" lIns="50800" bIns="50800" rIns="50800"/>
            <a:lstStyle/>
            <a:p>
              <a:pPr algn="ctr">
                <a:lnSpc>
                  <a:spcPts val="3500"/>
                </a:lnSpc>
              </a:pPr>
            </a:p>
          </p:txBody>
        </p:sp>
      </p:grpSp>
      <p:sp>
        <p:nvSpPr>
          <p:cNvPr name="TextBox 22" id="22"/>
          <p:cNvSpPr txBox="true"/>
          <p:nvPr/>
        </p:nvSpPr>
        <p:spPr>
          <a:xfrm rot="0">
            <a:off x="2369240" y="7364391"/>
            <a:ext cx="2591284" cy="431800"/>
          </a:xfrm>
          <a:prstGeom prst="rect">
            <a:avLst/>
          </a:prstGeom>
        </p:spPr>
        <p:txBody>
          <a:bodyPr anchor="t" rtlCol="false" tIns="0" lIns="0" bIns="0" rIns="0">
            <a:spAutoFit/>
          </a:bodyPr>
          <a:lstStyle/>
          <a:p>
            <a:pPr algn="ctr">
              <a:lnSpc>
                <a:spcPts val="3500"/>
              </a:lnSpc>
              <a:spcBef>
                <a:spcPct val="0"/>
              </a:spcBef>
            </a:pPr>
            <a:r>
              <a:rPr lang="en-US" sz="2500">
                <a:solidFill>
                  <a:srgbClr val="000000"/>
                </a:solidFill>
                <a:latin typeface="Clear Sans"/>
                <a:ea typeface="Clear Sans"/>
                <a:cs typeface="Clear Sans"/>
                <a:sym typeface="Clear Sans"/>
              </a:rPr>
              <a:t>Data Visualization</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FB923"/>
        </a:solidFill>
      </p:bgPr>
    </p:bg>
    <p:spTree>
      <p:nvGrpSpPr>
        <p:cNvPr id="1" name=""/>
        <p:cNvGrpSpPr/>
        <p:nvPr/>
      </p:nvGrpSpPr>
      <p:grpSpPr>
        <a:xfrm>
          <a:off x="0" y="0"/>
          <a:ext cx="0" cy="0"/>
          <a:chOff x="0" y="0"/>
          <a:chExt cx="0" cy="0"/>
        </a:xfrm>
      </p:grpSpPr>
      <p:grpSp>
        <p:nvGrpSpPr>
          <p:cNvPr name="Group 2" id="2"/>
          <p:cNvGrpSpPr/>
          <p:nvPr/>
        </p:nvGrpSpPr>
        <p:grpSpPr>
          <a:xfrm rot="0">
            <a:off x="3189447" y="2916116"/>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4" id="4"/>
            <p:cNvSpPr txBox="true"/>
            <p:nvPr/>
          </p:nvSpPr>
          <p:spPr>
            <a:xfrm>
              <a:off x="76200" y="0"/>
              <a:ext cx="660400" cy="736600"/>
            </a:xfrm>
            <a:prstGeom prst="rect">
              <a:avLst/>
            </a:prstGeom>
          </p:spPr>
          <p:txBody>
            <a:bodyPr anchor="ctr" rtlCol="false" tIns="50800" lIns="50800" bIns="50800" rIns="50800"/>
            <a:lstStyle/>
            <a:p>
              <a:pPr algn="ctr">
                <a:lnSpc>
                  <a:spcPts val="5459"/>
                </a:lnSpc>
              </a:pPr>
              <a:r>
                <a:rPr lang="en-US" sz="3899" b="true">
                  <a:solidFill>
                    <a:srgbClr val="000000"/>
                  </a:solidFill>
                  <a:latin typeface="Clear Sans Bold"/>
                  <a:ea typeface="Clear Sans Bold"/>
                  <a:cs typeface="Clear Sans Bold"/>
                  <a:sym typeface="Clear Sans Bold"/>
                </a:rPr>
                <a:t>$5.264 B</a:t>
              </a:r>
            </a:p>
            <a:p>
              <a:pPr algn="ctr">
                <a:lnSpc>
                  <a:spcPts val="3500"/>
                </a:lnSpc>
              </a:pPr>
              <a:r>
                <a:rPr lang="en-US" sz="2500">
                  <a:solidFill>
                    <a:srgbClr val="000000"/>
                  </a:solidFill>
                  <a:latin typeface="Clear Sans"/>
                  <a:ea typeface="Clear Sans"/>
                  <a:cs typeface="Clear Sans"/>
                  <a:sym typeface="Clear Sans"/>
                </a:rPr>
                <a:t>Total Revenue</a:t>
              </a:r>
            </a:p>
          </p:txBody>
        </p:sp>
      </p:grpSp>
      <p:grpSp>
        <p:nvGrpSpPr>
          <p:cNvPr name="Group 5" id="5"/>
          <p:cNvGrpSpPr/>
          <p:nvPr/>
        </p:nvGrpSpPr>
        <p:grpSpPr>
          <a:xfrm rot="0">
            <a:off x="7602378" y="2916116"/>
            <a:ext cx="3086100" cy="30861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7" id="7"/>
            <p:cNvSpPr txBox="true"/>
            <p:nvPr/>
          </p:nvSpPr>
          <p:spPr>
            <a:xfrm>
              <a:off x="76200" y="9525"/>
              <a:ext cx="660400" cy="727075"/>
            </a:xfrm>
            <a:prstGeom prst="rect">
              <a:avLst/>
            </a:prstGeom>
          </p:spPr>
          <p:txBody>
            <a:bodyPr anchor="ctr" rtlCol="false" tIns="50800" lIns="50800" bIns="50800" rIns="50800"/>
            <a:lstStyle/>
            <a:p>
              <a:pPr algn="ctr">
                <a:lnSpc>
                  <a:spcPts val="4759"/>
                </a:lnSpc>
              </a:pPr>
              <a:r>
                <a:rPr lang="en-US" sz="3399" b="true">
                  <a:solidFill>
                    <a:srgbClr val="000000"/>
                  </a:solidFill>
                  <a:latin typeface="Clear Sans Bold"/>
                  <a:ea typeface="Clear Sans Bold"/>
                  <a:cs typeface="Clear Sans Bold"/>
                  <a:sym typeface="Clear Sans Bold"/>
                </a:rPr>
                <a:t>4.0</a:t>
              </a:r>
            </a:p>
            <a:p>
              <a:pPr algn="ctr">
                <a:lnSpc>
                  <a:spcPts val="3500"/>
                </a:lnSpc>
              </a:pPr>
              <a:r>
                <a:rPr lang="en-US" sz="2500">
                  <a:solidFill>
                    <a:srgbClr val="000000"/>
                  </a:solidFill>
                  <a:latin typeface="Clear Sans"/>
                  <a:ea typeface="Clear Sans"/>
                  <a:cs typeface="Clear Sans"/>
                  <a:sym typeface="Clear Sans"/>
                </a:rPr>
                <a:t>Average Rating</a:t>
              </a:r>
            </a:p>
          </p:txBody>
        </p:sp>
      </p:grpSp>
      <p:grpSp>
        <p:nvGrpSpPr>
          <p:cNvPr name="Group 8" id="8"/>
          <p:cNvGrpSpPr/>
          <p:nvPr/>
        </p:nvGrpSpPr>
        <p:grpSpPr>
          <a:xfrm rot="0">
            <a:off x="12012453" y="2916116"/>
            <a:ext cx="3086100" cy="308610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10" id="10"/>
            <p:cNvSpPr txBox="true"/>
            <p:nvPr/>
          </p:nvSpPr>
          <p:spPr>
            <a:xfrm>
              <a:off x="76200" y="9525"/>
              <a:ext cx="660400" cy="727075"/>
            </a:xfrm>
            <a:prstGeom prst="rect">
              <a:avLst/>
            </a:prstGeom>
          </p:spPr>
          <p:txBody>
            <a:bodyPr anchor="ctr" rtlCol="false" tIns="50800" lIns="50800" bIns="50800" rIns="50800"/>
            <a:lstStyle/>
            <a:p>
              <a:pPr algn="ctr">
                <a:lnSpc>
                  <a:spcPts val="4759"/>
                </a:lnSpc>
              </a:pPr>
              <a:r>
                <a:rPr lang="en-US" sz="3399" b="true">
                  <a:solidFill>
                    <a:srgbClr val="000000"/>
                  </a:solidFill>
                  <a:latin typeface="Clear Sans Bold"/>
                  <a:ea typeface="Clear Sans Bold"/>
                  <a:cs typeface="Clear Sans Bold"/>
                  <a:sym typeface="Clear Sans Bold"/>
                </a:rPr>
                <a:t>December</a:t>
              </a:r>
            </a:p>
            <a:p>
              <a:pPr algn="ctr">
                <a:lnSpc>
                  <a:spcPts val="3500"/>
                </a:lnSpc>
              </a:pPr>
              <a:r>
                <a:rPr lang="en-US" sz="2500">
                  <a:solidFill>
                    <a:srgbClr val="000000"/>
                  </a:solidFill>
                  <a:latin typeface="Clear Sans"/>
                  <a:ea typeface="Clear Sans"/>
                  <a:cs typeface="Clear Sans"/>
                  <a:sym typeface="Clear Sans"/>
                </a:rPr>
                <a:t>is Highest Sales</a:t>
              </a:r>
            </a:p>
          </p:txBody>
        </p:sp>
      </p:grpSp>
      <p:sp>
        <p:nvSpPr>
          <p:cNvPr name="TextBox 11" id="11"/>
          <p:cNvSpPr txBox="true"/>
          <p:nvPr/>
        </p:nvSpPr>
        <p:spPr>
          <a:xfrm rot="0">
            <a:off x="6673740" y="159703"/>
            <a:ext cx="4499015"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Insights</a:t>
            </a:r>
          </a:p>
        </p:txBody>
      </p:sp>
      <p:sp>
        <p:nvSpPr>
          <p:cNvPr name="TextBox 12" id="12"/>
          <p:cNvSpPr txBox="true"/>
          <p:nvPr/>
        </p:nvSpPr>
        <p:spPr>
          <a:xfrm rot="0">
            <a:off x="1978164" y="7301925"/>
            <a:ext cx="14331673" cy="431799"/>
          </a:xfrm>
          <a:prstGeom prst="rect">
            <a:avLst/>
          </a:prstGeom>
        </p:spPr>
        <p:txBody>
          <a:bodyPr anchor="t" rtlCol="false" tIns="0" lIns="0" bIns="0" rIns="0">
            <a:spAutoFit/>
          </a:bodyPr>
          <a:lstStyle/>
          <a:p>
            <a:pPr algn="ctr">
              <a:lnSpc>
                <a:spcPts val="3500"/>
              </a:lnSpc>
            </a:pPr>
            <a:r>
              <a:rPr lang="en-US" sz="2500">
                <a:solidFill>
                  <a:srgbClr val="000000"/>
                </a:solidFill>
                <a:latin typeface="Canva Sans"/>
                <a:ea typeface="Canva Sans"/>
                <a:cs typeface="Canva Sans"/>
                <a:sym typeface="Canva Sans"/>
              </a:rPr>
              <a:t>Total revenue is based on 2003 data, and these values may not reflect real-time performance.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B923"/>
        </a:solidFill>
      </p:bgPr>
    </p:bg>
    <p:spTree>
      <p:nvGrpSpPr>
        <p:cNvPr id="1" name=""/>
        <p:cNvGrpSpPr/>
        <p:nvPr/>
      </p:nvGrpSpPr>
      <p:grpSpPr>
        <a:xfrm>
          <a:off x="0" y="0"/>
          <a:ext cx="0" cy="0"/>
          <a:chOff x="0" y="0"/>
          <a:chExt cx="0" cy="0"/>
        </a:xfrm>
      </p:grpSpPr>
      <p:sp>
        <p:nvSpPr>
          <p:cNvPr name="Freeform 2" id="2"/>
          <p:cNvSpPr/>
          <p:nvPr/>
        </p:nvSpPr>
        <p:spPr>
          <a:xfrm flipH="false" flipV="false" rot="0">
            <a:off x="5252933" y="1589572"/>
            <a:ext cx="7782133" cy="5218136"/>
          </a:xfrm>
          <a:custGeom>
            <a:avLst/>
            <a:gdLst/>
            <a:ahLst/>
            <a:cxnLst/>
            <a:rect r="r" b="b" t="t" l="l"/>
            <a:pathLst>
              <a:path h="5218136" w="7782133">
                <a:moveTo>
                  <a:pt x="0" y="0"/>
                </a:moveTo>
                <a:lnTo>
                  <a:pt x="7782134" y="0"/>
                </a:lnTo>
                <a:lnTo>
                  <a:pt x="7782134" y="5218136"/>
                </a:lnTo>
                <a:lnTo>
                  <a:pt x="0" y="5218136"/>
                </a:lnTo>
                <a:lnTo>
                  <a:pt x="0" y="0"/>
                </a:lnTo>
                <a:close/>
              </a:path>
            </a:pathLst>
          </a:custGeom>
          <a:blipFill>
            <a:blip r:embed="rId2"/>
            <a:stretch>
              <a:fillRect l="0" t="0" r="0" b="0"/>
            </a:stretch>
          </a:blipFill>
        </p:spPr>
      </p:sp>
      <p:sp>
        <p:nvSpPr>
          <p:cNvPr name="TextBox 3" id="3"/>
          <p:cNvSpPr txBox="true"/>
          <p:nvPr/>
        </p:nvSpPr>
        <p:spPr>
          <a:xfrm rot="0">
            <a:off x="6172883" y="-1637"/>
            <a:ext cx="5646658" cy="1193800"/>
          </a:xfrm>
          <a:prstGeom prst="rect">
            <a:avLst/>
          </a:prstGeom>
        </p:spPr>
        <p:txBody>
          <a:bodyPr anchor="t" rtlCol="false" tIns="0" lIns="0" bIns="0" rIns="0">
            <a:spAutoFit/>
          </a:bodyPr>
          <a:lstStyle/>
          <a:p>
            <a:pPr algn="ctr">
              <a:lnSpc>
                <a:spcPts val="9799"/>
              </a:lnSpc>
            </a:pPr>
            <a:r>
              <a:rPr lang="en-US" sz="6999" b="true">
                <a:solidFill>
                  <a:srgbClr val="000000"/>
                </a:solidFill>
                <a:latin typeface="Canva Sans Bold"/>
                <a:ea typeface="Canva Sans Bold"/>
                <a:cs typeface="Canva Sans Bold"/>
                <a:sym typeface="Canva Sans Bold"/>
              </a:rPr>
              <a:t>Device Users</a:t>
            </a:r>
          </a:p>
        </p:txBody>
      </p:sp>
      <p:sp>
        <p:nvSpPr>
          <p:cNvPr name="TextBox 4" id="4"/>
          <p:cNvSpPr txBox="true"/>
          <p:nvPr/>
        </p:nvSpPr>
        <p:spPr>
          <a:xfrm rot="0">
            <a:off x="1028700" y="6750558"/>
            <a:ext cx="2660665" cy="537845"/>
          </a:xfrm>
          <a:prstGeom prst="rect">
            <a:avLst/>
          </a:prstGeom>
        </p:spPr>
        <p:txBody>
          <a:bodyPr anchor="t" rtlCol="false" tIns="0" lIns="0" bIns="0" rIns="0">
            <a:spAutoFit/>
          </a:bodyPr>
          <a:lstStyle/>
          <a:p>
            <a:pPr algn="ctr">
              <a:lnSpc>
                <a:spcPts val="4480"/>
              </a:lnSpc>
            </a:pPr>
            <a:r>
              <a:rPr lang="en-US" sz="3200" b="true">
                <a:solidFill>
                  <a:srgbClr val="000000"/>
                </a:solidFill>
                <a:latin typeface="Canva Sans Bold"/>
                <a:ea typeface="Canva Sans Bold"/>
                <a:cs typeface="Canva Sans Bold"/>
                <a:sym typeface="Canva Sans Bold"/>
              </a:rPr>
              <a:t>Description:</a:t>
            </a:r>
          </a:p>
        </p:txBody>
      </p:sp>
      <p:sp>
        <p:nvSpPr>
          <p:cNvPr name="TextBox 5" id="5"/>
          <p:cNvSpPr txBox="true"/>
          <p:nvPr/>
        </p:nvSpPr>
        <p:spPr>
          <a:xfrm rot="0">
            <a:off x="1577397" y="7321423"/>
            <a:ext cx="15681903" cy="1308100"/>
          </a:xfrm>
          <a:prstGeom prst="rect">
            <a:avLst/>
          </a:prstGeom>
        </p:spPr>
        <p:txBody>
          <a:bodyPr anchor="t" rtlCol="false" tIns="0" lIns="0" bIns="0" rIns="0">
            <a:spAutoFit/>
          </a:bodyPr>
          <a:lstStyle/>
          <a:p>
            <a:pPr algn="l">
              <a:lnSpc>
                <a:spcPts val="3500"/>
              </a:lnSpc>
              <a:spcBef>
                <a:spcPct val="0"/>
              </a:spcBef>
            </a:pPr>
            <a:r>
              <a:rPr lang="en-US" sz="2500">
                <a:solidFill>
                  <a:srgbClr val="FFFFFF"/>
                </a:solidFill>
                <a:latin typeface="Clear Sans"/>
                <a:ea typeface="Clear Sans"/>
                <a:cs typeface="Clear Sans"/>
                <a:sym typeface="Clear Sans"/>
              </a:rPr>
              <a:t>Amazon users are predominantly smartphone users, with 34.66% of customers accessing the platform through their mobile devices. Tablets and smart TVs follow with similar usage percentages, highlighting the importance of optimizing the Amazon experience across these devices.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B923"/>
        </a:solidFill>
      </p:bgPr>
    </p:bg>
    <p:spTree>
      <p:nvGrpSpPr>
        <p:cNvPr id="1" name=""/>
        <p:cNvGrpSpPr/>
        <p:nvPr/>
      </p:nvGrpSpPr>
      <p:grpSpPr>
        <a:xfrm>
          <a:off x="0" y="0"/>
          <a:ext cx="0" cy="0"/>
          <a:chOff x="0" y="0"/>
          <a:chExt cx="0" cy="0"/>
        </a:xfrm>
      </p:grpSpPr>
      <p:sp>
        <p:nvSpPr>
          <p:cNvPr name="Freeform 2" id="2"/>
          <p:cNvSpPr/>
          <p:nvPr/>
        </p:nvSpPr>
        <p:spPr>
          <a:xfrm flipH="false" flipV="false" rot="0">
            <a:off x="4714775" y="1708915"/>
            <a:ext cx="9388257" cy="5632954"/>
          </a:xfrm>
          <a:custGeom>
            <a:avLst/>
            <a:gdLst/>
            <a:ahLst/>
            <a:cxnLst/>
            <a:rect r="r" b="b" t="t" l="l"/>
            <a:pathLst>
              <a:path h="5632954" w="9388257">
                <a:moveTo>
                  <a:pt x="0" y="0"/>
                </a:moveTo>
                <a:lnTo>
                  <a:pt x="9388257" y="0"/>
                </a:lnTo>
                <a:lnTo>
                  <a:pt x="9388257" y="5632954"/>
                </a:lnTo>
                <a:lnTo>
                  <a:pt x="0" y="5632954"/>
                </a:lnTo>
                <a:lnTo>
                  <a:pt x="0" y="0"/>
                </a:lnTo>
                <a:close/>
              </a:path>
            </a:pathLst>
          </a:custGeom>
          <a:blipFill>
            <a:blip r:embed="rId2"/>
            <a:stretch>
              <a:fillRect l="0" t="0" r="0" b="0"/>
            </a:stretch>
          </a:blipFill>
        </p:spPr>
      </p:sp>
      <p:sp>
        <p:nvSpPr>
          <p:cNvPr name="TextBox 3" id="3"/>
          <p:cNvSpPr txBox="true"/>
          <p:nvPr/>
        </p:nvSpPr>
        <p:spPr>
          <a:xfrm rot="0">
            <a:off x="2304266" y="64622"/>
            <a:ext cx="14209276" cy="1203313"/>
          </a:xfrm>
          <a:prstGeom prst="rect">
            <a:avLst/>
          </a:prstGeom>
        </p:spPr>
        <p:txBody>
          <a:bodyPr anchor="t" rtlCol="false" tIns="0" lIns="0" bIns="0" rIns="0">
            <a:spAutoFit/>
          </a:bodyPr>
          <a:lstStyle/>
          <a:p>
            <a:pPr algn="ctr">
              <a:lnSpc>
                <a:spcPts val="9800"/>
              </a:lnSpc>
            </a:pPr>
            <a:r>
              <a:rPr lang="en-US" sz="7000" b="true">
                <a:solidFill>
                  <a:srgbClr val="000000"/>
                </a:solidFill>
                <a:latin typeface="Canva Sans Bold"/>
                <a:ea typeface="Canva Sans Bold"/>
                <a:cs typeface="Canva Sans Bold"/>
                <a:sym typeface="Canva Sans Bold"/>
              </a:rPr>
              <a:t>Sales Revenue Trends by Gender</a:t>
            </a:r>
          </a:p>
        </p:txBody>
      </p:sp>
      <p:sp>
        <p:nvSpPr>
          <p:cNvPr name="TextBox 4" id="4"/>
          <p:cNvSpPr txBox="true"/>
          <p:nvPr/>
        </p:nvSpPr>
        <p:spPr>
          <a:xfrm rot="0">
            <a:off x="1104781" y="7284719"/>
            <a:ext cx="2437924" cy="537845"/>
          </a:xfrm>
          <a:prstGeom prst="rect">
            <a:avLst/>
          </a:prstGeom>
        </p:spPr>
        <p:txBody>
          <a:bodyPr anchor="t" rtlCol="false" tIns="0" lIns="0" bIns="0" rIns="0">
            <a:spAutoFit/>
          </a:bodyPr>
          <a:lstStyle/>
          <a:p>
            <a:pPr algn="ctr">
              <a:lnSpc>
                <a:spcPts val="4480"/>
              </a:lnSpc>
            </a:pPr>
            <a:r>
              <a:rPr lang="en-US" sz="3200" b="true">
                <a:solidFill>
                  <a:srgbClr val="000000"/>
                </a:solidFill>
                <a:latin typeface="Canva Sans Bold"/>
                <a:ea typeface="Canva Sans Bold"/>
                <a:cs typeface="Canva Sans Bold"/>
                <a:sym typeface="Canva Sans Bold"/>
              </a:rPr>
              <a:t>Description:</a:t>
            </a:r>
          </a:p>
        </p:txBody>
      </p:sp>
      <p:sp>
        <p:nvSpPr>
          <p:cNvPr name="TextBox 5" id="5"/>
          <p:cNvSpPr txBox="true"/>
          <p:nvPr/>
        </p:nvSpPr>
        <p:spPr>
          <a:xfrm rot="0">
            <a:off x="1289734" y="7950200"/>
            <a:ext cx="16238339" cy="1308100"/>
          </a:xfrm>
          <a:prstGeom prst="rect">
            <a:avLst/>
          </a:prstGeom>
        </p:spPr>
        <p:txBody>
          <a:bodyPr anchor="t" rtlCol="false" tIns="0" lIns="0" bIns="0" rIns="0">
            <a:spAutoFit/>
          </a:bodyPr>
          <a:lstStyle/>
          <a:p>
            <a:pPr algn="l">
              <a:lnSpc>
                <a:spcPts val="3500"/>
              </a:lnSpc>
              <a:spcBef>
                <a:spcPct val="0"/>
              </a:spcBef>
            </a:pPr>
            <a:r>
              <a:rPr lang="en-US" sz="2500">
                <a:solidFill>
                  <a:srgbClr val="FFFFFF"/>
                </a:solidFill>
                <a:latin typeface="Clear Sans"/>
                <a:ea typeface="Clear Sans"/>
                <a:cs typeface="Clear Sans"/>
                <a:sym typeface="Clear Sans"/>
              </a:rPr>
              <a:t>This bar chart compares monthly Amazon user activity by gender, highlighting spending trends across the year. Male users generally spent more than female users, with the highest activity observed in May and December, exceeding $1,00,000. Female users maintained steady spending with noticeable peaks in December.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B923"/>
        </a:solidFill>
      </p:bgPr>
    </p:bg>
    <p:spTree>
      <p:nvGrpSpPr>
        <p:cNvPr id="1" name=""/>
        <p:cNvGrpSpPr/>
        <p:nvPr/>
      </p:nvGrpSpPr>
      <p:grpSpPr>
        <a:xfrm>
          <a:off x="0" y="0"/>
          <a:ext cx="0" cy="0"/>
          <a:chOff x="0" y="0"/>
          <a:chExt cx="0" cy="0"/>
        </a:xfrm>
      </p:grpSpPr>
      <p:sp>
        <p:nvSpPr>
          <p:cNvPr name="Freeform 2" id="2"/>
          <p:cNvSpPr/>
          <p:nvPr/>
        </p:nvSpPr>
        <p:spPr>
          <a:xfrm flipH="false" flipV="false" rot="0">
            <a:off x="3618786" y="1835498"/>
            <a:ext cx="11301259" cy="5353971"/>
          </a:xfrm>
          <a:custGeom>
            <a:avLst/>
            <a:gdLst/>
            <a:ahLst/>
            <a:cxnLst/>
            <a:rect r="r" b="b" t="t" l="l"/>
            <a:pathLst>
              <a:path h="5353971" w="11301259">
                <a:moveTo>
                  <a:pt x="0" y="0"/>
                </a:moveTo>
                <a:lnTo>
                  <a:pt x="11301259" y="0"/>
                </a:lnTo>
                <a:lnTo>
                  <a:pt x="11301259" y="5353971"/>
                </a:lnTo>
                <a:lnTo>
                  <a:pt x="0" y="5353971"/>
                </a:lnTo>
                <a:lnTo>
                  <a:pt x="0" y="0"/>
                </a:lnTo>
                <a:close/>
              </a:path>
            </a:pathLst>
          </a:custGeom>
          <a:blipFill>
            <a:blip r:embed="rId2"/>
            <a:stretch>
              <a:fillRect l="0" t="0" r="0" b="0"/>
            </a:stretch>
          </a:blipFill>
        </p:spPr>
      </p:sp>
      <p:sp>
        <p:nvSpPr>
          <p:cNvPr name="TextBox 3" id="3"/>
          <p:cNvSpPr txBox="true"/>
          <p:nvPr/>
        </p:nvSpPr>
        <p:spPr>
          <a:xfrm rot="0">
            <a:off x="3163431" y="74147"/>
            <a:ext cx="12314343" cy="1160768"/>
          </a:xfrm>
          <a:prstGeom prst="rect">
            <a:avLst/>
          </a:prstGeom>
        </p:spPr>
        <p:txBody>
          <a:bodyPr anchor="t" rtlCol="false" tIns="0" lIns="0" bIns="0" rIns="0">
            <a:spAutoFit/>
          </a:bodyPr>
          <a:lstStyle/>
          <a:p>
            <a:pPr algn="ctr">
              <a:lnSpc>
                <a:spcPts val="9520"/>
              </a:lnSpc>
            </a:pPr>
            <a:r>
              <a:rPr lang="en-US" sz="6800" b="true">
                <a:solidFill>
                  <a:srgbClr val="000000"/>
                </a:solidFill>
                <a:latin typeface="Canva Sans Bold"/>
                <a:ea typeface="Canva Sans Bold"/>
                <a:cs typeface="Canva Sans Bold"/>
                <a:sym typeface="Canva Sans Bold"/>
              </a:rPr>
              <a:t>Top-Grossing Movie Genres</a:t>
            </a:r>
          </a:p>
        </p:txBody>
      </p:sp>
      <p:sp>
        <p:nvSpPr>
          <p:cNvPr name="TextBox 4" id="4"/>
          <p:cNvSpPr txBox="true"/>
          <p:nvPr/>
        </p:nvSpPr>
        <p:spPr>
          <a:xfrm rot="0">
            <a:off x="1104781" y="7284719"/>
            <a:ext cx="2437924" cy="537845"/>
          </a:xfrm>
          <a:prstGeom prst="rect">
            <a:avLst/>
          </a:prstGeom>
        </p:spPr>
        <p:txBody>
          <a:bodyPr anchor="t" rtlCol="false" tIns="0" lIns="0" bIns="0" rIns="0">
            <a:spAutoFit/>
          </a:bodyPr>
          <a:lstStyle/>
          <a:p>
            <a:pPr algn="ctr">
              <a:lnSpc>
                <a:spcPts val="4480"/>
              </a:lnSpc>
            </a:pPr>
            <a:r>
              <a:rPr lang="en-US" sz="3200" b="true">
                <a:solidFill>
                  <a:srgbClr val="000000"/>
                </a:solidFill>
                <a:latin typeface="Canva Sans Bold"/>
                <a:ea typeface="Canva Sans Bold"/>
                <a:cs typeface="Canva Sans Bold"/>
                <a:sym typeface="Canva Sans Bold"/>
              </a:rPr>
              <a:t>Description:</a:t>
            </a:r>
          </a:p>
        </p:txBody>
      </p:sp>
      <p:sp>
        <p:nvSpPr>
          <p:cNvPr name="TextBox 5" id="5"/>
          <p:cNvSpPr txBox="true"/>
          <p:nvPr/>
        </p:nvSpPr>
        <p:spPr>
          <a:xfrm rot="0">
            <a:off x="1289734" y="7950200"/>
            <a:ext cx="16238339" cy="1308100"/>
          </a:xfrm>
          <a:prstGeom prst="rect">
            <a:avLst/>
          </a:prstGeom>
        </p:spPr>
        <p:txBody>
          <a:bodyPr anchor="t" rtlCol="false" tIns="0" lIns="0" bIns="0" rIns="0">
            <a:spAutoFit/>
          </a:bodyPr>
          <a:lstStyle/>
          <a:p>
            <a:pPr algn="l">
              <a:lnSpc>
                <a:spcPts val="3500"/>
              </a:lnSpc>
              <a:spcBef>
                <a:spcPct val="0"/>
              </a:spcBef>
            </a:pPr>
            <a:r>
              <a:rPr lang="en-US" sz="2500">
                <a:solidFill>
                  <a:srgbClr val="FFFFFF"/>
                </a:solidFill>
                <a:latin typeface="Clear Sans"/>
                <a:ea typeface="Clear Sans"/>
                <a:cs typeface="Clear Sans"/>
                <a:sym typeface="Clear Sans"/>
              </a:rPr>
              <a:t>The Drama genre attracts the highest number of users, suggesting that adding more titles in this category could further boost viewer engagement. Other genres like Horror, Action, and Romance also contribute significantly to the overall revenue.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B923"/>
        </a:solidFill>
      </p:bgPr>
    </p:bg>
    <p:spTree>
      <p:nvGrpSpPr>
        <p:cNvPr id="1" name=""/>
        <p:cNvGrpSpPr/>
        <p:nvPr/>
      </p:nvGrpSpPr>
      <p:grpSpPr>
        <a:xfrm>
          <a:off x="0" y="0"/>
          <a:ext cx="0" cy="0"/>
          <a:chOff x="0" y="0"/>
          <a:chExt cx="0" cy="0"/>
        </a:xfrm>
      </p:grpSpPr>
      <p:sp>
        <p:nvSpPr>
          <p:cNvPr name="Freeform 2" id="2"/>
          <p:cNvSpPr/>
          <p:nvPr/>
        </p:nvSpPr>
        <p:spPr>
          <a:xfrm flipH="false" flipV="false" rot="0">
            <a:off x="4257452" y="1350485"/>
            <a:ext cx="9375740" cy="5632954"/>
          </a:xfrm>
          <a:custGeom>
            <a:avLst/>
            <a:gdLst/>
            <a:ahLst/>
            <a:cxnLst/>
            <a:rect r="r" b="b" t="t" l="l"/>
            <a:pathLst>
              <a:path h="5632954" w="9375740">
                <a:moveTo>
                  <a:pt x="0" y="0"/>
                </a:moveTo>
                <a:lnTo>
                  <a:pt x="9375740" y="0"/>
                </a:lnTo>
                <a:lnTo>
                  <a:pt x="9375740" y="5632955"/>
                </a:lnTo>
                <a:lnTo>
                  <a:pt x="0" y="5632955"/>
                </a:lnTo>
                <a:lnTo>
                  <a:pt x="0" y="0"/>
                </a:lnTo>
                <a:close/>
              </a:path>
            </a:pathLst>
          </a:custGeom>
          <a:blipFill>
            <a:blip r:embed="rId2"/>
            <a:stretch>
              <a:fillRect l="0" t="0" r="0" b="0"/>
            </a:stretch>
          </a:blipFill>
        </p:spPr>
      </p:sp>
      <p:sp>
        <p:nvSpPr>
          <p:cNvPr name="TextBox 3" id="3"/>
          <p:cNvSpPr txBox="true"/>
          <p:nvPr/>
        </p:nvSpPr>
        <p:spPr>
          <a:xfrm rot="0">
            <a:off x="5176778" y="64622"/>
            <a:ext cx="7934444" cy="1203313"/>
          </a:xfrm>
          <a:prstGeom prst="rect">
            <a:avLst/>
          </a:prstGeom>
        </p:spPr>
        <p:txBody>
          <a:bodyPr anchor="t" rtlCol="false" tIns="0" lIns="0" bIns="0" rIns="0">
            <a:spAutoFit/>
          </a:bodyPr>
          <a:lstStyle/>
          <a:p>
            <a:pPr algn="ctr">
              <a:lnSpc>
                <a:spcPts val="9800"/>
              </a:lnSpc>
            </a:pPr>
            <a:r>
              <a:rPr lang="en-US" sz="7000" b="true">
                <a:solidFill>
                  <a:srgbClr val="000000"/>
                </a:solidFill>
                <a:latin typeface="Canva Sans Bold"/>
                <a:ea typeface="Canva Sans Bold"/>
                <a:cs typeface="Canva Sans Bold"/>
                <a:sym typeface="Canva Sans Bold"/>
              </a:rPr>
              <a:t>Payment Methods</a:t>
            </a:r>
          </a:p>
        </p:txBody>
      </p:sp>
      <p:sp>
        <p:nvSpPr>
          <p:cNvPr name="TextBox 4" id="4"/>
          <p:cNvSpPr txBox="true"/>
          <p:nvPr/>
        </p:nvSpPr>
        <p:spPr>
          <a:xfrm rot="0">
            <a:off x="852098" y="7262644"/>
            <a:ext cx="2854989" cy="537845"/>
          </a:xfrm>
          <a:prstGeom prst="rect">
            <a:avLst/>
          </a:prstGeom>
        </p:spPr>
        <p:txBody>
          <a:bodyPr anchor="t" rtlCol="false" tIns="0" lIns="0" bIns="0" rIns="0">
            <a:spAutoFit/>
          </a:bodyPr>
          <a:lstStyle/>
          <a:p>
            <a:pPr algn="ctr">
              <a:lnSpc>
                <a:spcPts val="4480"/>
              </a:lnSpc>
            </a:pPr>
            <a:r>
              <a:rPr lang="en-US" sz="3200" b="true">
                <a:solidFill>
                  <a:srgbClr val="000000"/>
                </a:solidFill>
                <a:latin typeface="Canva Sans Bold"/>
                <a:ea typeface="Canva Sans Bold"/>
                <a:cs typeface="Canva Sans Bold"/>
                <a:sym typeface="Canva Sans Bold"/>
              </a:rPr>
              <a:t>Description:</a:t>
            </a:r>
          </a:p>
        </p:txBody>
      </p:sp>
      <p:sp>
        <p:nvSpPr>
          <p:cNvPr name="TextBox 5" id="5"/>
          <p:cNvSpPr txBox="true"/>
          <p:nvPr/>
        </p:nvSpPr>
        <p:spPr>
          <a:xfrm rot="0">
            <a:off x="1289734" y="7950200"/>
            <a:ext cx="16238339" cy="869950"/>
          </a:xfrm>
          <a:prstGeom prst="rect">
            <a:avLst/>
          </a:prstGeom>
        </p:spPr>
        <p:txBody>
          <a:bodyPr anchor="t" rtlCol="false" tIns="0" lIns="0" bIns="0" rIns="0">
            <a:spAutoFit/>
          </a:bodyPr>
          <a:lstStyle/>
          <a:p>
            <a:pPr algn="l">
              <a:lnSpc>
                <a:spcPts val="3500"/>
              </a:lnSpc>
              <a:spcBef>
                <a:spcPct val="0"/>
              </a:spcBef>
            </a:pPr>
            <a:r>
              <a:rPr lang="en-US" sz="2500">
                <a:solidFill>
                  <a:srgbClr val="FFFFFF"/>
                </a:solidFill>
                <a:latin typeface="Clear Sans"/>
                <a:ea typeface="Clear Sans"/>
                <a:cs typeface="Clear Sans"/>
                <a:sym typeface="Clear Sans"/>
              </a:rPr>
              <a:t>Users mostly pay with credit cards, like Mastercard, Visa, and American Express. Giving offers on these cards can attract more people to use the service.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DAGW5fY2_2k</dc:identifier>
  <dcterms:modified xsi:type="dcterms:W3CDTF">2011-08-01T06:04:30Z</dcterms:modified>
  <cp:revision>1</cp:revision>
  <dc:title>Amazon Project </dc:title>
</cp:coreProperties>
</file>